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3" r:id="rId1"/>
    <p:sldMasterId id="2147483870" r:id="rId2"/>
    <p:sldMasterId id="2147483879" r:id="rId3"/>
  </p:sldMasterIdLst>
  <p:notesMasterIdLst>
    <p:notesMasterId r:id="rId73"/>
  </p:notesMasterIdLst>
  <p:sldIdLst>
    <p:sldId id="256" r:id="rId4"/>
    <p:sldId id="318" r:id="rId5"/>
    <p:sldId id="319" r:id="rId6"/>
    <p:sldId id="320" r:id="rId7"/>
    <p:sldId id="312" r:id="rId8"/>
    <p:sldId id="314" r:id="rId9"/>
    <p:sldId id="339" r:id="rId10"/>
    <p:sldId id="398" r:id="rId11"/>
    <p:sldId id="397" r:id="rId12"/>
    <p:sldId id="341" r:id="rId13"/>
    <p:sldId id="342" r:id="rId14"/>
    <p:sldId id="343" r:id="rId15"/>
    <p:sldId id="344" r:id="rId16"/>
    <p:sldId id="345" r:id="rId17"/>
    <p:sldId id="346" r:id="rId18"/>
    <p:sldId id="400" r:id="rId19"/>
    <p:sldId id="401" r:id="rId20"/>
    <p:sldId id="348" r:id="rId21"/>
    <p:sldId id="349" r:id="rId22"/>
    <p:sldId id="350" r:id="rId23"/>
    <p:sldId id="334" r:id="rId24"/>
    <p:sldId id="351" r:id="rId25"/>
    <p:sldId id="352" r:id="rId26"/>
    <p:sldId id="353" r:id="rId27"/>
    <p:sldId id="354" r:id="rId28"/>
    <p:sldId id="355" r:id="rId29"/>
    <p:sldId id="336" r:id="rId30"/>
    <p:sldId id="356" r:id="rId31"/>
    <p:sldId id="357" r:id="rId32"/>
    <p:sldId id="358" r:id="rId33"/>
    <p:sldId id="359" r:id="rId34"/>
    <p:sldId id="360" r:id="rId35"/>
    <p:sldId id="394" r:id="rId36"/>
    <p:sldId id="361" r:id="rId37"/>
    <p:sldId id="362" r:id="rId38"/>
    <p:sldId id="363" r:id="rId39"/>
    <p:sldId id="364" r:id="rId40"/>
    <p:sldId id="365" r:id="rId41"/>
    <p:sldId id="395" r:id="rId42"/>
    <p:sldId id="366" r:id="rId43"/>
    <p:sldId id="367" r:id="rId44"/>
    <p:sldId id="368" r:id="rId45"/>
    <p:sldId id="369" r:id="rId46"/>
    <p:sldId id="396" r:id="rId47"/>
    <p:sldId id="370" r:id="rId48"/>
    <p:sldId id="372" r:id="rId49"/>
    <p:sldId id="373" r:id="rId50"/>
    <p:sldId id="374" r:id="rId51"/>
    <p:sldId id="375" r:id="rId52"/>
    <p:sldId id="376" r:id="rId53"/>
    <p:sldId id="377" r:id="rId54"/>
    <p:sldId id="378" r:id="rId55"/>
    <p:sldId id="379" r:id="rId56"/>
    <p:sldId id="380" r:id="rId57"/>
    <p:sldId id="381" r:id="rId58"/>
    <p:sldId id="385" r:id="rId59"/>
    <p:sldId id="382" r:id="rId60"/>
    <p:sldId id="383" r:id="rId61"/>
    <p:sldId id="275" r:id="rId62"/>
    <p:sldId id="388" r:id="rId63"/>
    <p:sldId id="389" r:id="rId64"/>
    <p:sldId id="390" r:id="rId65"/>
    <p:sldId id="391" r:id="rId66"/>
    <p:sldId id="392" r:id="rId67"/>
    <p:sldId id="371" r:id="rId68"/>
    <p:sldId id="387" r:id="rId69"/>
    <p:sldId id="337" r:id="rId70"/>
    <p:sldId id="386" r:id="rId71"/>
    <p:sldId id="326" r:id="rId72"/>
  </p:sldIdLst>
  <p:sldSz cx="12192000" cy="6858000"/>
  <p:notesSz cx="6858000" cy="9144000"/>
  <p:defaultTextStyle>
    <a:defPPr>
      <a:defRPr lang="en-US"/>
    </a:defPPr>
    <a:lvl1pPr marL="0" algn="l" defTabSz="457178" rtl="0" eaLnBrk="1" latinLnBrk="0" hangingPunct="1">
      <a:defRPr sz="1900" kern="1200">
        <a:solidFill>
          <a:schemeClr val="tx1"/>
        </a:solidFill>
        <a:latin typeface="+mn-lt"/>
        <a:ea typeface="+mn-ea"/>
        <a:cs typeface="+mn-cs"/>
      </a:defRPr>
    </a:lvl1pPr>
    <a:lvl2pPr marL="457178" algn="l" defTabSz="457178" rtl="0" eaLnBrk="1" latinLnBrk="0" hangingPunct="1">
      <a:defRPr sz="1900" kern="1200">
        <a:solidFill>
          <a:schemeClr val="tx1"/>
        </a:solidFill>
        <a:latin typeface="+mn-lt"/>
        <a:ea typeface="+mn-ea"/>
        <a:cs typeface="+mn-cs"/>
      </a:defRPr>
    </a:lvl2pPr>
    <a:lvl3pPr marL="914354" algn="l" defTabSz="457178" rtl="0" eaLnBrk="1" latinLnBrk="0" hangingPunct="1">
      <a:defRPr sz="1900" kern="1200">
        <a:solidFill>
          <a:schemeClr val="tx1"/>
        </a:solidFill>
        <a:latin typeface="+mn-lt"/>
        <a:ea typeface="+mn-ea"/>
        <a:cs typeface="+mn-cs"/>
      </a:defRPr>
    </a:lvl3pPr>
    <a:lvl4pPr marL="1371532" algn="l" defTabSz="457178" rtl="0" eaLnBrk="1" latinLnBrk="0" hangingPunct="1">
      <a:defRPr sz="1900" kern="1200">
        <a:solidFill>
          <a:schemeClr val="tx1"/>
        </a:solidFill>
        <a:latin typeface="+mn-lt"/>
        <a:ea typeface="+mn-ea"/>
        <a:cs typeface="+mn-cs"/>
      </a:defRPr>
    </a:lvl4pPr>
    <a:lvl5pPr marL="1828709" algn="l" defTabSz="457178" rtl="0" eaLnBrk="1" latinLnBrk="0" hangingPunct="1">
      <a:defRPr sz="1900" kern="1200">
        <a:solidFill>
          <a:schemeClr val="tx1"/>
        </a:solidFill>
        <a:latin typeface="+mn-lt"/>
        <a:ea typeface="+mn-ea"/>
        <a:cs typeface="+mn-cs"/>
      </a:defRPr>
    </a:lvl5pPr>
    <a:lvl6pPr marL="2285886" algn="l" defTabSz="457178" rtl="0" eaLnBrk="1" latinLnBrk="0" hangingPunct="1">
      <a:defRPr sz="1900" kern="1200">
        <a:solidFill>
          <a:schemeClr val="tx1"/>
        </a:solidFill>
        <a:latin typeface="+mn-lt"/>
        <a:ea typeface="+mn-ea"/>
        <a:cs typeface="+mn-cs"/>
      </a:defRPr>
    </a:lvl6pPr>
    <a:lvl7pPr marL="2743062" algn="l" defTabSz="457178" rtl="0" eaLnBrk="1" latinLnBrk="0" hangingPunct="1">
      <a:defRPr sz="1900" kern="1200">
        <a:solidFill>
          <a:schemeClr val="tx1"/>
        </a:solidFill>
        <a:latin typeface="+mn-lt"/>
        <a:ea typeface="+mn-ea"/>
        <a:cs typeface="+mn-cs"/>
      </a:defRPr>
    </a:lvl7pPr>
    <a:lvl8pPr marL="3200240" algn="l" defTabSz="457178" rtl="0" eaLnBrk="1" latinLnBrk="0" hangingPunct="1">
      <a:defRPr sz="1900" kern="1200">
        <a:solidFill>
          <a:schemeClr val="tx1"/>
        </a:solidFill>
        <a:latin typeface="+mn-lt"/>
        <a:ea typeface="+mn-ea"/>
        <a:cs typeface="+mn-cs"/>
      </a:defRPr>
    </a:lvl8pPr>
    <a:lvl9pPr marL="3657418" algn="l" defTabSz="45717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4546A"/>
    <a:srgbClr val="001871"/>
    <a:srgbClr val="8F4FDA"/>
    <a:srgbClr val="E2DBF1"/>
    <a:srgbClr val="1452DF"/>
    <a:srgbClr val="02A7E1"/>
    <a:srgbClr val="00BF6E"/>
    <a:srgbClr val="46A7DE"/>
    <a:srgbClr val="80D3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08" autoAdjust="0"/>
    <p:restoredTop sz="93841" autoAdjust="0"/>
  </p:normalViewPr>
  <p:slideViewPr>
    <p:cSldViewPr snapToGrid="0">
      <p:cViewPr varScale="1">
        <p:scale>
          <a:sx n="68" d="100"/>
          <a:sy n="68" d="100"/>
        </p:scale>
        <p:origin x="870" y="66"/>
      </p:cViewPr>
      <p:guideLst>
        <p:guide orient="horz" pos="2160"/>
        <p:guide pos="3816"/>
      </p:guideLst>
    </p:cSldViewPr>
  </p:slideViewPr>
  <p:outlineViewPr>
    <p:cViewPr>
      <p:scale>
        <a:sx n="33" d="100"/>
        <a:sy n="33" d="100"/>
      </p:scale>
      <p:origin x="0" y="-11976"/>
    </p:cViewPr>
  </p:outlineViewPr>
  <p:notesTextViewPr>
    <p:cViewPr>
      <p:scale>
        <a:sx n="100" d="100"/>
        <a:sy n="100" d="100"/>
      </p:scale>
      <p:origin x="0" y="0"/>
    </p:cViewPr>
  </p:notesTextViewPr>
  <p:sorterViewPr>
    <p:cViewPr>
      <p:scale>
        <a:sx n="1" d="1"/>
        <a:sy n="1" d="1"/>
      </p:scale>
      <p:origin x="0" y="0"/>
    </p:cViewPr>
  </p:sorterViewPr>
  <p:notesViewPr>
    <p:cSldViewPr snapToGrid="0">
      <p:cViewPr>
        <p:scale>
          <a:sx n="100" d="100"/>
          <a:sy n="100" d="100"/>
        </p:scale>
        <p:origin x="581" y="-28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D354A4-E0FD-E24C-B30F-22FA38F3DDDA}" type="datetimeFigureOut">
              <a:rPr lang="en-US" smtClean="0"/>
              <a:t>7/27/2021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37CEE-3872-1F4B-86B7-37DC2E1038D1}" type="slidenum">
              <a:rPr lang="en-US" smtClean="0"/>
              <a:t>‹#›</a:t>
            </a:fld>
            <a:endParaRPr lang="en-US" dirty="0"/>
          </a:p>
        </p:txBody>
      </p:sp>
    </p:spTree>
    <p:extLst>
      <p:ext uri="{BB962C8B-B14F-4D97-AF65-F5344CB8AC3E}">
        <p14:creationId xmlns:p14="http://schemas.microsoft.com/office/powerpoint/2010/main" val="2604625430"/>
      </p:ext>
    </p:extLst>
  </p:cSld>
  <p:clrMap bg1="lt1" tx1="dk1" bg2="lt2" tx2="dk2" accent1="accent1" accent2="accent2" accent3="accent3" accent4="accent4" accent5="accent5" accent6="accent6" hlink="hlink" folHlink="folHlink"/>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4"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9"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2"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cs typeface="Arial" pitchFamily="34" charset="0"/>
              </a:rPr>
              <a:t>Welcome.</a:t>
            </a:r>
            <a:r>
              <a:rPr lang="en-US" altLang="en-US" baseline="0" dirty="0">
                <a:cs typeface="Arial" pitchFamily="34" charset="0"/>
              </a:rPr>
              <a:t> Today we are going to cover our Guaranteed Issue Whole Life, final expense product. </a:t>
            </a:r>
            <a:br>
              <a:rPr lang="en-US" altLang="en-US" baseline="0" dirty="0">
                <a:cs typeface="Arial" pitchFamily="34" charset="0"/>
              </a:rPr>
            </a:br>
            <a:br>
              <a:rPr lang="en-US" altLang="en-US" baseline="0" dirty="0">
                <a:cs typeface="Arial" pitchFamily="34" charset="0"/>
              </a:rPr>
            </a:br>
            <a:r>
              <a:rPr lang="en-US" altLang="en-US" baseline="0" dirty="0">
                <a:cs typeface="Arial" pitchFamily="34" charset="0"/>
              </a:rPr>
              <a:t>My name is Trevor Keeble, Director of Product Training here at AIG.</a:t>
            </a:r>
          </a:p>
          <a:p>
            <a:endParaRPr lang="en-US" altLang="en-US" baseline="0" dirty="0">
              <a:cs typeface="Arial" pitchFamily="34" charset="0"/>
            </a:endParaRPr>
          </a:p>
          <a:p>
            <a:endParaRPr lang="en-US" altLang="en-US" baseline="0" dirty="0">
              <a:cs typeface="Arial" pitchFamily="34" charset="0"/>
            </a:endParaRPr>
          </a:p>
          <a:p>
            <a:r>
              <a:rPr lang="en-US" altLang="en-US" baseline="0" dirty="0">
                <a:cs typeface="Arial" pitchFamily="34" charset="0"/>
              </a:rPr>
              <a:t>This GIWL product comes coupled with a proprietary electronic processing system that provides faster quoting, applications, policy delivery, and access to forms. In this presentation today we will cover the specs for this product, we will look at the competitive positioning against other similar products, and I will give an overview of the electronic processing system and the different ways available to submit an application. </a:t>
            </a:r>
            <a:endParaRPr lang="en-US" altLang="en-US" dirty="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C137CEE-3872-1F4B-86B7-37DC2E1038D1}" type="slidenum">
              <a:rPr lang="en-US" smtClean="0"/>
              <a:t>1</a:t>
            </a:fld>
            <a:endParaRPr lang="en-US" dirty="0"/>
          </a:p>
        </p:txBody>
      </p:sp>
    </p:spTree>
    <p:extLst>
      <p:ext uri="{BB962C8B-B14F-4D97-AF65-F5344CB8AC3E}">
        <p14:creationId xmlns:p14="http://schemas.microsoft.com/office/powerpoint/2010/main" val="1282543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ea typeface="ＭＳ Ｐゴシック" pitchFamily="34" charset="-128"/>
              </a:rPr>
              <a:t>Next, lets talk about the technology platform.</a:t>
            </a:r>
            <a:r>
              <a:rPr lang="en-US" altLang="en-US" baseline="0" dirty="0">
                <a:ea typeface="ＭＳ Ｐゴシック" pitchFamily="34" charset="-128"/>
              </a:rPr>
              <a:t> This platform has been designed to enable a simple, straight-through electronic sales and application process. </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It is easy to use with a responsive design that works on tablets and mobile devices and of course desktop and laptop computers.</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It provides simple quoting with upsell suggestions which we will demonstrate in a moment.</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It includes ALL forms and disclosures needed at the point of sale.</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It validates all information is correctly completed which means no incomplete applications can be submitted which eliminates all NIGO issues.</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And it validates everything in real time. It validates payment information helping you maximize productivity and making sure that when we submit the application via the electronic process everything is going to be complete. </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089058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Let’s walk through</a:t>
            </a:r>
            <a:r>
              <a:rPr lang="en-US" altLang="en-US" baseline="0" dirty="0">
                <a:ea typeface="ＭＳ Ｐゴシック" pitchFamily="34" charset="-128"/>
              </a:rPr>
              <a:t> some of the technology that is used. There is a one-time self registration process that needs to be completed in order to access the site. You, the agent, will receive the link to this site in the welcome letter or email that we send to you once you are appointed. You will need an agent number to register for the site. Please understand, it may take a short amount of time after the appointment for your agent number to be active and recognized on the site. </a:t>
            </a:r>
            <a:endParaRPr lang="en-US" altLang="en-US" dirty="0">
              <a:ea typeface="ＭＳ Ｐゴシック" pitchFamily="34" charset="-128"/>
            </a:endParaRPr>
          </a:p>
          <a:p>
            <a:endParaRPr lang="en-US" altLang="en-US" dirty="0">
              <a:ea typeface="ＭＳ Ｐゴシック" pitchFamily="34" charset="-128"/>
            </a:endParaRPr>
          </a:p>
          <a:p>
            <a:r>
              <a:rPr lang="en-US" altLang="en-US" i="1" dirty="0">
                <a:ea typeface="ＭＳ Ｐゴシック" pitchFamily="34" charset="-128"/>
              </a:rPr>
              <a:t>Click</a:t>
            </a:r>
            <a:endParaRPr lang="en-US" altLang="en-US" i="0" dirty="0">
              <a:ea typeface="ＭＳ Ｐゴシック" pitchFamily="34" charset="-128"/>
            </a:endParaRPr>
          </a:p>
          <a:p>
            <a:endParaRPr lang="en-US" altLang="en-US" i="0" dirty="0">
              <a:ea typeface="ＭＳ Ｐゴシック" pitchFamily="34" charset="-128"/>
            </a:endParaRPr>
          </a:p>
          <a:p>
            <a:r>
              <a:rPr lang="en-US" altLang="en-US" i="0" dirty="0">
                <a:ea typeface="ＭＳ Ｐゴシック" pitchFamily="34" charset="-128"/>
              </a:rPr>
              <a:t>In</a:t>
            </a:r>
            <a:r>
              <a:rPr lang="en-US" altLang="en-US" i="0" baseline="0" dirty="0">
                <a:ea typeface="ＭＳ Ｐゴシック" pitchFamily="34" charset="-128"/>
              </a:rPr>
              <a:t> order to do the on time registration click the “Agent Registration” link on the right hand side. </a:t>
            </a:r>
            <a:endParaRPr lang="en-US" altLang="en-US" i="1"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215158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After you click the link,</a:t>
            </a:r>
            <a:r>
              <a:rPr lang="en-US" altLang="en-US" baseline="0" dirty="0">
                <a:ea typeface="ＭＳ Ｐゴシック" pitchFamily="34" charset="-128"/>
              </a:rPr>
              <a:t> you will need to complete the New User Registration with your first and last name, date of birth, phone number, and email address.</a:t>
            </a:r>
          </a:p>
          <a:p>
            <a:br>
              <a:rPr lang="en-US" altLang="en-US" baseline="0" dirty="0">
                <a:ea typeface="ＭＳ Ｐゴシック" pitchFamily="34" charset="-128"/>
              </a:rPr>
            </a:br>
            <a:r>
              <a:rPr lang="en-US" altLang="en-US" baseline="0" dirty="0">
                <a:ea typeface="ＭＳ Ｐゴシック" pitchFamily="34" charset="-128"/>
              </a:rPr>
              <a:t>Then, you will need to enter that GIWL code, create a username and create a password. Note that if you do not have your GIWL code you may use your agency code to proceed with your account registration. </a:t>
            </a:r>
          </a:p>
          <a:p>
            <a:endParaRPr lang="en-US" altLang="en-US" baseline="0" dirty="0">
              <a:ea typeface="ＭＳ Ｐゴシック" pitchFamily="34" charset="-128"/>
            </a:endParaRPr>
          </a:p>
          <a:p>
            <a:r>
              <a:rPr lang="en-US" altLang="en-US" baseline="0" dirty="0">
                <a:ea typeface="ＭＳ Ｐゴシック" pitchFamily="34" charset="-128"/>
              </a:rPr>
              <a:t>After you have entered that information click Create in the bottom right corner</a:t>
            </a:r>
          </a:p>
          <a:p>
            <a:endParaRPr lang="en-US" altLang="en-US" baseline="0" dirty="0">
              <a:ea typeface="ＭＳ Ｐゴシック" pitchFamily="34" charset="-128"/>
            </a:endParaRPr>
          </a:p>
          <a:p>
            <a:r>
              <a:rPr lang="en-US" altLang="en-US" i="1" baseline="0" dirty="0">
                <a:ea typeface="ＭＳ Ｐゴシック" pitchFamily="34" charset="-128"/>
              </a:rPr>
              <a:t>Click</a:t>
            </a:r>
            <a:endParaRPr lang="en-US" altLang="en-US" i="0" baseline="0" dirty="0">
              <a:ea typeface="ＭＳ Ｐゴシック" pitchFamily="34" charset="-128"/>
            </a:endParaRPr>
          </a:p>
          <a:p>
            <a:endParaRPr lang="en-US" altLang="en-US" i="0" baseline="0" dirty="0">
              <a:ea typeface="ＭＳ Ｐゴシック" pitchFamily="34" charset="-128"/>
            </a:endParaRPr>
          </a:p>
          <a:p>
            <a:r>
              <a:rPr lang="en-US" altLang="en-US" i="0" baseline="0" dirty="0">
                <a:ea typeface="ＭＳ Ｐゴシック" pitchFamily="34" charset="-128"/>
              </a:rPr>
              <a:t>You will either get a message that says “The agent code you entered cannot be verified. Please enter a valid agent code.”</a:t>
            </a:r>
          </a:p>
          <a:p>
            <a:endParaRPr lang="en-US" altLang="en-US" i="0" baseline="0" dirty="0">
              <a:ea typeface="ＭＳ Ｐゴシック" pitchFamily="34" charset="-128"/>
            </a:endParaRPr>
          </a:p>
          <a:p>
            <a:r>
              <a:rPr lang="en-US" altLang="en-US" i="1" u="none" baseline="0" dirty="0">
                <a:ea typeface="ＭＳ Ｐゴシック" pitchFamily="34" charset="-128"/>
              </a:rPr>
              <a:t>Click</a:t>
            </a:r>
            <a:endParaRPr lang="en-US" altLang="en-US" i="0" u="none" baseline="0" dirty="0">
              <a:ea typeface="ＭＳ Ｐゴシック" pitchFamily="34" charset="-128"/>
            </a:endParaRPr>
          </a:p>
          <a:p>
            <a:endParaRPr lang="en-US" altLang="en-US" i="0" u="none" baseline="0" dirty="0">
              <a:ea typeface="ＭＳ Ｐゴシック" pitchFamily="34" charset="-128"/>
            </a:endParaRPr>
          </a:p>
          <a:p>
            <a:r>
              <a:rPr lang="en-US" altLang="en-US" i="0" u="none" baseline="0" dirty="0">
                <a:ea typeface="ＭＳ Ｐゴシック" pitchFamily="34" charset="-128"/>
              </a:rPr>
              <a:t>Or, “You have successfully registered. Press the OK button to login to your new account”.</a:t>
            </a:r>
          </a:p>
          <a:p>
            <a:endParaRPr lang="en-US" altLang="en-US" i="0" u="none" baseline="0" dirty="0">
              <a:ea typeface="ＭＳ Ｐゴシック" pitchFamily="34" charset="-128"/>
            </a:endParaRPr>
          </a:p>
          <a:p>
            <a:r>
              <a:rPr lang="en-US" altLang="en-US" i="0" u="none" baseline="0" dirty="0">
                <a:ea typeface="ＭＳ Ｐゴシック" pitchFamily="34" charset="-128"/>
              </a:rPr>
              <a:t>If you get the first message, make sure you entered your code correctly. If it is entered correctly, remember, it can take a short amount of time after you get your code for it to be recognized on the site. So be patient and try again at a later time. </a:t>
            </a:r>
            <a:br>
              <a:rPr lang="en-US" altLang="en-US" dirty="0">
                <a:ea typeface="ＭＳ Ｐゴシック" pitchFamily="34" charset="-128"/>
              </a:rPr>
            </a:b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020919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After you have registered</a:t>
            </a:r>
            <a:r>
              <a:rPr lang="en-US" altLang="en-US" baseline="0" dirty="0">
                <a:ea typeface="ＭＳ Ｐゴシック" pitchFamily="34" charset="-128"/>
              </a:rPr>
              <a:t>, you will enter the site through this login screen. Simply enter your username and password to get in. </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97652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baseline="0" dirty="0">
                <a:ea typeface="ＭＳ Ｐゴシック" pitchFamily="34" charset="-128"/>
              </a:rPr>
              <a:t>You may also click on Alternate Log In if you don’t have a username and password to enter the site. </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Enter all three required elements (Last name, Date of birth, and the Last 4 digits of your SSN). This alternate login will check against our databases for a couple of things.</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First, its going to check and see if you are valid for selling and have a GIWL account. If so, it will log you in.</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Second, if the system check recognizes that you are valid for selling but DO NOT have a GIWL account already set up it will ask you to create a username, password, and any other missing elements to create a GIWL account.</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And finally, if the system sees that you are NOT valid for selling and DO NOT have a GIWL account you will see an error message indicating that you are not eligible to sell the product.</a:t>
            </a:r>
          </a:p>
          <a:p>
            <a:pPr defTabSz="950770">
              <a:defRPr/>
            </a:pPr>
            <a:endParaRPr lang="en-US" altLang="en-US" baseline="0" dirty="0">
              <a:ea typeface="ＭＳ Ｐゴシック" pitchFamily="34" charset="-128"/>
            </a:endParaRPr>
          </a:p>
          <a:p>
            <a:pPr defTabSz="950770">
              <a:defRPr/>
            </a:pPr>
            <a:endParaRPr lang="en-US" altLang="en-US" dirty="0">
              <a:ea typeface="ＭＳ Ｐゴシック" pitchFamily="34" charset="-128"/>
            </a:endParaRPr>
          </a:p>
          <a:p>
            <a:r>
              <a:rPr lang="en-US" altLang="en-US" i="1" dirty="0">
                <a:ea typeface="ＭＳ Ｐゴシック" pitchFamily="34" charset="-128"/>
              </a:rPr>
              <a:t>Alternate</a:t>
            </a:r>
            <a:r>
              <a:rPr lang="en-US" altLang="en-US" i="1" baseline="0" dirty="0">
                <a:ea typeface="ＭＳ Ｐゴシック" pitchFamily="34" charset="-128"/>
              </a:rPr>
              <a:t> Log In Scenario #1 – will check against SalesForce and GIWL DB to see if you are valid for selling and have a GIWL account; then it will log you in.</a:t>
            </a:r>
          </a:p>
          <a:p>
            <a:pPr defTabSz="950770">
              <a:defRPr/>
            </a:pPr>
            <a:r>
              <a:rPr lang="en-US" altLang="en-US" i="1" dirty="0">
                <a:ea typeface="ＭＳ Ｐゴシック" pitchFamily="34" charset="-128"/>
              </a:rPr>
              <a:t>Alternate</a:t>
            </a:r>
            <a:r>
              <a:rPr lang="en-US" altLang="en-US" i="1" baseline="0" dirty="0">
                <a:ea typeface="ＭＳ Ｐゴシック" pitchFamily="34" charset="-128"/>
              </a:rPr>
              <a:t> Log In Scenario #2 – will check against SalesForce and GIWL DB to see if you are valid for selling and DO NOT have a GIWL account; it will ask you for a Username, Password and any other missing elements to create a GIWL account.</a:t>
            </a:r>
          </a:p>
          <a:p>
            <a:pPr defTabSz="950770">
              <a:defRPr/>
            </a:pPr>
            <a:r>
              <a:rPr lang="en-US" altLang="en-US" i="1" dirty="0">
                <a:ea typeface="ＭＳ Ｐゴシック" pitchFamily="34" charset="-128"/>
              </a:rPr>
              <a:t>Alternate</a:t>
            </a:r>
            <a:r>
              <a:rPr lang="en-US" altLang="en-US" i="1" baseline="0" dirty="0">
                <a:ea typeface="ＭＳ Ｐゴシック" pitchFamily="34" charset="-128"/>
              </a:rPr>
              <a:t> Log In Scenario #3 – will check against SalesForce and GIWL DB to see if you are NOT valid for selling and DO NOT have a GIWL account; the system will present an error message stating you are not eligible to sell the GIWL product.</a:t>
            </a:r>
            <a:endParaRPr lang="en-US" altLang="en-US" i="1"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593639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Once you log in it will take you to this</a:t>
            </a:r>
            <a:r>
              <a:rPr lang="en-US" altLang="en-US" baseline="0" dirty="0">
                <a:ea typeface="ＭＳ Ｐゴシック" pitchFamily="34" charset="-128"/>
              </a:rPr>
              <a:t> landing page where you can see a list of your saved applications. You can see the status of each application as well as get into the ones that are saved, but not yet submitted.</a:t>
            </a:r>
          </a:p>
          <a:p>
            <a:br>
              <a:rPr lang="en-US" altLang="en-US" baseline="0" dirty="0">
                <a:ea typeface="ＭＳ Ｐゴシック" pitchFamily="34" charset="-128"/>
              </a:rPr>
            </a:br>
            <a:r>
              <a:rPr lang="en-US" altLang="en-US" baseline="0" dirty="0">
                <a:ea typeface="ＭＳ Ｐゴシック" pitchFamily="34" charset="-128"/>
              </a:rPr>
              <a:t>But, from a navigation standpoint, there are 4 tabs in the upper right corner of the page. You have a Support tab, a quote tab, a forms tab then you will see your name and a drop down menu. </a:t>
            </a:r>
          </a:p>
          <a:p>
            <a:endParaRPr lang="en-US" altLang="en-US" i="0" baseline="0" dirty="0">
              <a:ea typeface="ＭＳ Ｐゴシック" pitchFamily="34" charset="-128"/>
            </a:endParaRPr>
          </a:p>
          <a:p>
            <a:endParaRPr lang="en-US" altLang="en-US" i="0" baseline="0" dirty="0">
              <a:ea typeface="ＭＳ Ｐゴシック" pitchFamily="34" charset="-128"/>
            </a:endParaRPr>
          </a:p>
          <a:p>
            <a:r>
              <a:rPr lang="en-US" altLang="en-US" i="0" baseline="0" dirty="0">
                <a:ea typeface="ＭＳ Ｐゴシック" pitchFamily="34" charset="-128"/>
              </a:rPr>
              <a:t>To run a new quote, click on Get Quote (or you could click on the quote tab at the top).</a:t>
            </a: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32728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9C137CEE-3872-1F4B-86B7-37DC2E1038D1}" type="slidenum">
              <a:rPr lang="en-US" smtClean="0"/>
              <a:t>16</a:t>
            </a:fld>
            <a:endParaRPr lang="en-US" dirty="0"/>
          </a:p>
        </p:txBody>
      </p:sp>
    </p:spTree>
    <p:extLst>
      <p:ext uri="{BB962C8B-B14F-4D97-AF65-F5344CB8AC3E}">
        <p14:creationId xmlns:p14="http://schemas.microsoft.com/office/powerpoint/2010/main" val="1969783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9C137CEE-3872-1F4B-86B7-37DC2E1038D1}" type="slidenum">
              <a:rPr lang="en-US" smtClean="0"/>
              <a:t>17</a:t>
            </a:fld>
            <a:endParaRPr lang="en-US" dirty="0"/>
          </a:p>
        </p:txBody>
      </p:sp>
    </p:spTree>
    <p:extLst>
      <p:ext uri="{BB962C8B-B14F-4D97-AF65-F5344CB8AC3E}">
        <p14:creationId xmlns:p14="http://schemas.microsoft.com/office/powerpoint/2010/main" val="3510262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483277">
              <a:lnSpc>
                <a:spcPct val="150000"/>
              </a:lnSpc>
            </a:pPr>
            <a:r>
              <a:rPr lang="en-US" b="0" dirty="0">
                <a:cs typeface="Arial"/>
              </a:rPr>
              <a:t>So</a:t>
            </a:r>
            <a:r>
              <a:rPr lang="en-US" b="0" baseline="0" dirty="0">
                <a:cs typeface="Arial"/>
              </a:rPr>
              <a:t> let’s say you want to go in and obtain a quote. Regardless if you are doing a paper application or using the electronic process you will need to log into this site to obtain a quote. You will need to get the quote first before you submit an application. </a:t>
            </a:r>
          </a:p>
          <a:p>
            <a:pPr defTabSz="483277">
              <a:lnSpc>
                <a:spcPct val="150000"/>
              </a:lnSpc>
            </a:pPr>
            <a:endParaRPr lang="en-US" b="0" baseline="0" dirty="0">
              <a:cs typeface="Arial"/>
            </a:endParaRPr>
          </a:p>
          <a:p>
            <a:pPr defTabSz="483277">
              <a:lnSpc>
                <a:spcPct val="150000"/>
              </a:lnSpc>
            </a:pPr>
            <a:r>
              <a:rPr lang="en-US" b="0" i="0" baseline="0" dirty="0">
                <a:cs typeface="Arial"/>
              </a:rPr>
              <a:t>This will bring us to our initial screen to obtain a quote. As you can see it is pretty easy. You will need to enter the gender, date of birth, coverage amount, and issue state. You also may enter a targeted budged and payment frequency if you would like.</a:t>
            </a:r>
          </a:p>
          <a:p>
            <a:pPr defTabSz="483277">
              <a:lnSpc>
                <a:spcPct val="150000"/>
              </a:lnSpc>
            </a:pPr>
            <a:endParaRPr lang="en-US" b="0" i="0" baseline="0" dirty="0">
              <a:cs typeface="Arial"/>
            </a:endParaRPr>
          </a:p>
          <a:p>
            <a:pPr defTabSz="483277">
              <a:lnSpc>
                <a:spcPct val="150000"/>
              </a:lnSpc>
            </a:pPr>
            <a:r>
              <a:rPr lang="en-US" b="0" i="0" baseline="0" dirty="0">
                <a:cs typeface="Arial"/>
              </a:rPr>
              <a:t>After you have entered the required information, click Get a Quote.</a:t>
            </a:r>
            <a:endParaRPr lang="en-US" altLang="en-US" i="0" baseline="0"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548631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So, you see in th</a:t>
            </a:r>
            <a:r>
              <a:rPr lang="en-US" altLang="en-US" baseline="0" dirty="0">
                <a:ea typeface="ＭＳ Ｐゴシック" pitchFamily="34" charset="-128"/>
              </a:rPr>
              <a:t>e middle that $20,000 was selected. It then provides the payment amount for the 4 payment frequencies. But what this also does, is provide you the opportunity to upsell. It will give you the next $5k increment in death benefit coverage. So next to the $20k that we input it also provides the pricing should they purchase $25k instead. </a:t>
            </a:r>
          </a:p>
          <a:p>
            <a:br>
              <a:rPr lang="en-US" altLang="en-US" baseline="0" dirty="0">
                <a:ea typeface="ＭＳ Ｐゴシック" pitchFamily="34" charset="-128"/>
              </a:rPr>
            </a:br>
            <a:r>
              <a:rPr lang="en-US" altLang="en-US" baseline="0" dirty="0">
                <a:ea typeface="ＭＳ Ｐゴシック" pitchFamily="34" charset="-128"/>
              </a:rPr>
              <a:t>Mr. Client, if you wanted to instead purchase $25k of coverage it will cost you around $28 more per month. It’s a great way to provide a different option for the client. </a:t>
            </a:r>
          </a:p>
          <a:p>
            <a:endParaRPr lang="en-US" altLang="en-US" baseline="0" dirty="0">
              <a:ea typeface="ＭＳ Ｐゴシック" pitchFamily="34" charset="-128"/>
            </a:endParaRPr>
          </a:p>
          <a:p>
            <a:r>
              <a:rPr lang="en-US" altLang="en-US" baseline="0" dirty="0">
                <a:ea typeface="ＭＳ Ｐゴシック" pitchFamily="34" charset="-128"/>
              </a:rPr>
              <a:t>You will also notice foe each option it provides you the age at which the premiums stop. In this example, the premiums stop at age 82.</a:t>
            </a: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45381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81% of consumers</a:t>
            </a:r>
            <a:r>
              <a:rPr lang="en-US" baseline="0" dirty="0"/>
              <a:t> say that the reason for owning life insurance is to pay for their </a:t>
            </a:r>
            <a:r>
              <a:rPr lang="en-US" dirty="0"/>
              <a:t>burial costs and final expenses.</a:t>
            </a:r>
            <a:r>
              <a:rPr lang="en-US" baseline="0" dirty="0"/>
              <a:t> </a:t>
            </a:r>
          </a:p>
          <a:p>
            <a:r>
              <a:rPr lang="en-US" dirty="0"/>
              <a:t>41 Million consumers say they need life insurance, but do not have it.</a:t>
            </a:r>
          </a:p>
          <a:p>
            <a:r>
              <a:rPr lang="en-US" dirty="0"/>
              <a:t>50 Million Americans intend to buy life insurance with long-term care.</a:t>
            </a:r>
          </a:p>
        </p:txBody>
      </p:sp>
      <p:sp>
        <p:nvSpPr>
          <p:cNvPr id="4" name="Slide Number Placeholder 3"/>
          <p:cNvSpPr>
            <a:spLocks noGrp="1"/>
          </p:cNvSpPr>
          <p:nvPr>
            <p:ph type="sldNum" sz="quarter" idx="10"/>
          </p:nvPr>
        </p:nvSpPr>
        <p:spPr/>
        <p:txBody>
          <a:bodyPr/>
          <a:lstStyle/>
          <a:p>
            <a:fld id="{819A84C3-21D7-40BE-B340-21BC0FF2F5D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00854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There</a:t>
            </a:r>
            <a:r>
              <a:rPr lang="en-US" altLang="en-US" baseline="0" dirty="0">
                <a:ea typeface="ＭＳ Ｐゴシック" pitchFamily="34" charset="-128"/>
              </a:rPr>
              <a:t> are 2 ways to complete the application. Regardless of which way you choose, you must first log into the site to obtain the quote. </a:t>
            </a:r>
          </a:p>
          <a:p>
            <a:endParaRPr lang="en-US" altLang="en-US" baseline="0" dirty="0">
              <a:ea typeface="ＭＳ Ｐゴシック" pitchFamily="34" charset="-128"/>
            </a:endParaRPr>
          </a:p>
          <a:p>
            <a:r>
              <a:rPr lang="en-US" altLang="en-US" baseline="0" dirty="0">
                <a:ea typeface="ＭＳ Ｐゴシック" pitchFamily="34" charset="-128"/>
              </a:rPr>
              <a:t>You can complete a paper application which can be printed out, filled out by hand and faxed into AIG.</a:t>
            </a:r>
          </a:p>
          <a:p>
            <a:endParaRPr lang="en-US" altLang="en-US" baseline="0" dirty="0">
              <a:ea typeface="ＭＳ Ｐゴシック" pitchFamily="34" charset="-128"/>
            </a:endParaRPr>
          </a:p>
          <a:p>
            <a:r>
              <a:rPr lang="en-US" altLang="en-US" baseline="0" dirty="0">
                <a:ea typeface="ＭＳ Ｐゴシック" pitchFamily="34" charset="-128"/>
              </a:rPr>
              <a:t>Or, you can use our electronic order entry where it is filled out online with instant submission and, in most  cases, instant processing. </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382662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Let’s first look at the paper application process.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t>Once you have gone in and obtained</a:t>
            </a:r>
            <a:r>
              <a:rPr lang="en-US" altLang="en-US" baseline="0" dirty="0"/>
              <a:t> your quote, you will need to get all of the paperwork to complete.</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You do that by clicking Forms at the top of the initial landing page.</a:t>
            </a:r>
          </a:p>
          <a:p>
            <a:pPr defTabSz="950770">
              <a:defRPr/>
            </a:pPr>
            <a:endParaRPr lang="en-US" altLang="en-US" i="0" baseline="0" dirty="0">
              <a:ea typeface="ＭＳ Ｐゴシック" pitchFamily="34" charset="-128"/>
            </a:endParaRPr>
          </a:p>
          <a:p>
            <a:pPr defTabSz="950770">
              <a:defRPr/>
            </a:pPr>
            <a:r>
              <a:rPr lang="en-US" altLang="en-US" i="0" baseline="0" dirty="0">
                <a:ea typeface="ＭＳ Ｐゴシック" pitchFamily="34" charset="-128"/>
              </a:rPr>
              <a:t>Once you click Forms, you want to scroll down to the bottom and this is where you will obtain the paper forms that you need to download and print.</a:t>
            </a:r>
          </a:p>
          <a:p>
            <a:pPr defTabSz="950770">
              <a:defRPr/>
            </a:pPr>
            <a:endParaRPr lang="en-US" altLang="en-US" i="0" baseline="0" dirty="0">
              <a:ea typeface="ＭＳ Ｐゴシック" pitchFamily="34" charset="-128"/>
            </a:endParaRPr>
          </a:p>
          <a:p>
            <a:pPr defTabSz="950770">
              <a:defRPr/>
            </a:pPr>
            <a:r>
              <a:rPr lang="en-US" altLang="en-US" i="0" baseline="0" dirty="0">
                <a:ea typeface="ＭＳ Ｐゴシック" pitchFamily="34" charset="-128"/>
              </a:rPr>
              <a:t>Click the state drop down menu and choose the correct application state. </a:t>
            </a:r>
          </a:p>
          <a:p>
            <a:pPr defTabSz="950770">
              <a:defRPr/>
            </a:pPr>
            <a:endParaRPr lang="en-US" altLang="en-US" i="0" baseline="0" dirty="0">
              <a:ea typeface="ＭＳ Ｐゴシック" pitchFamily="34" charset="-128"/>
            </a:endParaRPr>
          </a:p>
          <a:p>
            <a:pPr defTabSz="950770">
              <a:defRPr/>
            </a:pPr>
            <a:r>
              <a:rPr lang="en-US" altLang="en-US" i="0" baseline="0" dirty="0">
                <a:ea typeface="ＭＳ Ｐゴシック" pitchFamily="34" charset="-128"/>
              </a:rPr>
              <a:t>Once the correct state is selected it will give you all the necessary forms you need for that state. </a:t>
            </a:r>
          </a:p>
          <a:p>
            <a:pPr defTabSz="950770">
              <a:defRPr/>
            </a:pPr>
            <a:endParaRPr lang="en-US" altLang="en-US" i="0" baseline="0" dirty="0">
              <a:ea typeface="ＭＳ Ｐゴシック" pitchFamily="34" charset="-128"/>
            </a:endParaRPr>
          </a:p>
          <a:p>
            <a:pPr defTabSz="950770">
              <a:defRPr/>
            </a:pPr>
            <a:r>
              <a:rPr lang="en-US" altLang="en-US" i="0" baseline="0" dirty="0">
                <a:ea typeface="ＭＳ Ｐゴシック" pitchFamily="34" charset="-128"/>
              </a:rPr>
              <a:t>You can click on each of those form individually to print them off, but more than likely you will click the Download Application Packet button that will bundle all the necessary forms together that can be printed and filled out by hand. </a:t>
            </a:r>
            <a:endParaRPr lang="en-US" altLang="en-US" i="1" baseline="0" dirty="0">
              <a:ea typeface="ＭＳ Ｐゴシック" pitchFamily="34" charset="-128"/>
            </a:endParaRPr>
          </a:p>
          <a:p>
            <a:pPr defTabSz="950770">
              <a:defRPr/>
            </a:pPr>
            <a:endParaRPr lang="en-US" altLang="en-US" i="0" baseline="0"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725491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The first form you will have is the GIWL application form which</a:t>
            </a:r>
            <a:r>
              <a:rPr lang="en-US" altLang="en-US" baseline="0" dirty="0">
                <a:ea typeface="ＭＳ Ｐゴシック" pitchFamily="34" charset="-128"/>
              </a:rPr>
              <a:t> is the transmittal form. </a:t>
            </a:r>
          </a:p>
          <a:p>
            <a:endParaRPr lang="en-US" altLang="en-US" baseline="0" dirty="0">
              <a:ea typeface="ＭＳ Ｐゴシック" pitchFamily="34" charset="-128"/>
            </a:endParaRPr>
          </a:p>
          <a:p>
            <a:r>
              <a:rPr lang="en-US" altLang="en-US" i="1" baseline="0" dirty="0">
                <a:ea typeface="ＭＳ Ｐゴシック" pitchFamily="34" charset="-128"/>
              </a:rPr>
              <a:t>Click</a:t>
            </a:r>
            <a:endParaRPr lang="en-US" altLang="en-US" i="0" baseline="0" dirty="0">
              <a:ea typeface="ＭＳ Ｐゴシック" pitchFamily="34" charset="-128"/>
            </a:endParaRPr>
          </a:p>
          <a:p>
            <a:endParaRPr lang="en-US" altLang="en-US" i="0" baseline="0" dirty="0">
              <a:ea typeface="ＭＳ Ｐゴシック" pitchFamily="34" charset="-128"/>
            </a:endParaRPr>
          </a:p>
          <a:p>
            <a:r>
              <a:rPr lang="en-US" altLang="en-US" i="0" baseline="0" dirty="0">
                <a:ea typeface="ＭＳ Ｐゴシック" pitchFamily="34" charset="-128"/>
              </a:rPr>
              <a:t>You will notice at the top, in red, that it says to fax the completed new business app packet and transmittal from to the number that is provided.</a:t>
            </a:r>
          </a:p>
          <a:p>
            <a:endParaRPr lang="en-US" altLang="en-US" i="0" baseline="0" dirty="0">
              <a:ea typeface="ＭＳ Ｐゴシック" pitchFamily="34" charset="-128"/>
            </a:endParaRPr>
          </a:p>
          <a:p>
            <a:r>
              <a:rPr lang="en-US" altLang="en-US" i="1" u="none" baseline="0" dirty="0">
                <a:ea typeface="ＭＳ Ｐゴシック" pitchFamily="34" charset="-128"/>
              </a:rPr>
              <a:t>Click</a:t>
            </a:r>
            <a:endParaRPr lang="en-US" altLang="en-US" i="0" u="none" baseline="0" dirty="0">
              <a:ea typeface="ＭＳ Ｐゴシック" pitchFamily="34" charset="-128"/>
            </a:endParaRPr>
          </a:p>
          <a:p>
            <a:endParaRPr lang="en-US" altLang="en-US" i="1" u="none" baseline="0" dirty="0">
              <a:ea typeface="ＭＳ Ｐゴシック" pitchFamily="34" charset="-128"/>
            </a:endParaRPr>
          </a:p>
          <a:p>
            <a:r>
              <a:rPr lang="en-US" altLang="en-US" i="0" baseline="0" dirty="0">
                <a:ea typeface="ＭＳ Ｐゴシック" pitchFamily="34" charset="-128"/>
              </a:rPr>
              <a:t>In the top section you will also notice that it pre prints your agency name, agent number, and your name. It preprints this information based off you logging into the site then downloading the forms. </a:t>
            </a:r>
          </a:p>
          <a:p>
            <a:endParaRPr lang="en-US" altLang="en-US" i="0" baseline="0" dirty="0">
              <a:ea typeface="ＭＳ Ｐゴシック" pitchFamily="34" charset="-128"/>
            </a:endParaRPr>
          </a:p>
          <a:p>
            <a:r>
              <a:rPr lang="en-US" altLang="en-US" i="1" baseline="0" dirty="0">
                <a:ea typeface="ＭＳ Ｐゴシック" pitchFamily="34" charset="-128"/>
              </a:rPr>
              <a:t>Click</a:t>
            </a:r>
            <a:endParaRPr lang="en-US" altLang="en-US" i="0" baseline="0" dirty="0">
              <a:ea typeface="ＭＳ Ｐゴシック" pitchFamily="34" charset="-128"/>
            </a:endParaRPr>
          </a:p>
          <a:p>
            <a:endParaRPr lang="en-US" altLang="en-US" i="0" baseline="0" dirty="0">
              <a:ea typeface="ＭＳ Ｐゴシック" pitchFamily="34" charset="-128"/>
            </a:endParaRPr>
          </a:p>
          <a:p>
            <a:r>
              <a:rPr lang="en-US" altLang="en-US" i="0" baseline="0" dirty="0">
                <a:ea typeface="ＭＳ Ｐゴシック" pitchFamily="34" charset="-128"/>
              </a:rPr>
              <a:t>Also at the bottom is a forms checklist. It is important that you are utilizing this to ensure you are completed all of the necessary paperwork that is needed when you fax it in. </a:t>
            </a:r>
          </a:p>
          <a:p>
            <a:br>
              <a:rPr lang="en-US" altLang="en-US" i="0" baseline="0" dirty="0">
                <a:ea typeface="ＭＳ Ｐゴシック" pitchFamily="34" charset="-128"/>
              </a:rPr>
            </a:br>
            <a:r>
              <a:rPr lang="en-US" altLang="en-US" i="0" baseline="0" dirty="0">
                <a:ea typeface="ＭＳ Ｐゴシック" pitchFamily="34" charset="-128"/>
              </a:rPr>
              <a:t>This transmittal form MUST be included with all of the other paperwork when it is faxed in and you will want to make sure that it is submitted on top.</a:t>
            </a:r>
            <a:endParaRPr lang="en-US" altLang="en-US" i="1" dirty="0">
              <a:ea typeface="ＭＳ Ｐゴシック" pitchFamily="34" charset="-128"/>
            </a:endParaRPr>
          </a:p>
          <a:p>
            <a:endParaRPr lang="en-US" dirty="0"/>
          </a:p>
          <a:p>
            <a:pPr defTabSz="950770">
              <a:defRPr/>
            </a:pPr>
            <a:endParaRPr lang="en-US" altLang="en-US" i="0" baseline="0"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481086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t>A few things to note in regards to the paper application:</a:t>
            </a:r>
          </a:p>
          <a:p>
            <a:pPr defTabSz="950770">
              <a:defRPr/>
            </a:pPr>
            <a:endParaRPr lang="en-US" altLang="en-US" dirty="0"/>
          </a:p>
          <a:p>
            <a:pPr defTabSz="950770">
              <a:defRPr/>
            </a:pPr>
            <a:r>
              <a:rPr lang="en-US" altLang="en-US" i="1" dirty="0"/>
              <a:t>Click</a:t>
            </a:r>
            <a:r>
              <a:rPr lang="en-US" altLang="en-US" i="0" baseline="0" dirty="0"/>
              <a:t> X2</a:t>
            </a:r>
          </a:p>
          <a:p>
            <a:pPr defTabSz="950770">
              <a:defRPr/>
            </a:pPr>
            <a:endParaRPr lang="en-US" altLang="en-US" i="0" baseline="0" dirty="0"/>
          </a:p>
          <a:p>
            <a:pPr defTabSz="950770">
              <a:defRPr/>
            </a:pPr>
            <a:r>
              <a:rPr lang="en-US" altLang="en-US" i="0" baseline="0" dirty="0"/>
              <a:t>You will want to make sure everything is filled out correctly before you submit it. Since you are not using the electronic app system none of this will be checked automatically for you before it is submitted.</a:t>
            </a:r>
          </a:p>
          <a:p>
            <a:pPr defTabSz="950770">
              <a:defRPr/>
            </a:pPr>
            <a:endParaRPr lang="en-US" altLang="en-US" i="0" baseline="0" dirty="0"/>
          </a:p>
          <a:p>
            <a:pPr defTabSz="950770">
              <a:defRPr/>
            </a:pPr>
            <a:r>
              <a:rPr lang="en-US" altLang="en-US" i="0" baseline="0" dirty="0"/>
              <a:t>There are a few key question to be aware of how the client answers them that is going to determine eligibility for this product. </a:t>
            </a:r>
          </a:p>
          <a:p>
            <a:pPr defTabSz="950770">
              <a:defRPr/>
            </a:pPr>
            <a:endParaRPr lang="en-US" altLang="en-US" i="0" baseline="0" dirty="0"/>
          </a:p>
          <a:p>
            <a:pPr defTabSz="950770">
              <a:defRPr/>
            </a:pPr>
            <a:r>
              <a:rPr lang="en-US" altLang="en-US" i="1" baseline="0" dirty="0"/>
              <a:t>Click X2</a:t>
            </a:r>
            <a:endParaRPr lang="en-US" altLang="en-US" i="0" baseline="0" dirty="0"/>
          </a:p>
          <a:p>
            <a:pPr defTabSz="950770">
              <a:defRPr/>
            </a:pPr>
            <a:endParaRPr lang="en-US" altLang="en-US" i="0" baseline="0" dirty="0"/>
          </a:p>
          <a:p>
            <a:pPr defTabSz="950770">
              <a:defRPr/>
            </a:pPr>
            <a:r>
              <a:rPr lang="en-US" altLang="en-US" i="0" baseline="0" dirty="0"/>
              <a:t>The first one is Are you a United States citizen or do you have Permanent Legal Resident Green Card Status. If they do not and answer NO they are ineligible for the GIWL product, you would not want to send that in then to AIG.</a:t>
            </a:r>
          </a:p>
          <a:p>
            <a:pPr defTabSz="950770">
              <a:defRPr/>
            </a:pPr>
            <a:endParaRPr lang="en-US" altLang="en-US" i="0" baseline="0" dirty="0"/>
          </a:p>
          <a:p>
            <a:pPr defTabSz="950770">
              <a:defRPr/>
            </a:pPr>
            <a:r>
              <a:rPr lang="en-US" altLang="en-US" i="1" baseline="0" dirty="0"/>
              <a:t>Click X2</a:t>
            </a:r>
            <a:endParaRPr lang="en-US" altLang="en-US" i="0" baseline="0" dirty="0"/>
          </a:p>
          <a:p>
            <a:pPr defTabSz="950770">
              <a:defRPr/>
            </a:pPr>
            <a:endParaRPr lang="en-US" altLang="en-US" i="0" baseline="0" dirty="0"/>
          </a:p>
          <a:p>
            <a:pPr defTabSz="950770">
              <a:defRPr/>
            </a:pPr>
            <a:r>
              <a:rPr lang="en-US" altLang="en-US" i="0" baseline="0" dirty="0"/>
              <a:t>Next, I will point out the question, Will the life insurance policy being applied for replace or change any annuity or life insurance coverage inforce or pending. If they answer yes to that, once again they are ineligible and do not submit the application to AIG. Replacements are not allowed with the GIWL product. </a:t>
            </a:r>
          </a:p>
          <a:p>
            <a:pPr defTabSz="950770">
              <a:defRPr/>
            </a:pPr>
            <a:endParaRPr lang="en-US" altLang="en-US" i="0" baseline="0" dirty="0"/>
          </a:p>
          <a:p>
            <a:pPr defTabSz="950770">
              <a:defRPr/>
            </a:pPr>
            <a:r>
              <a:rPr lang="en-US" altLang="en-US" i="1" baseline="0" dirty="0"/>
              <a:t>Click X2</a:t>
            </a:r>
            <a:endParaRPr lang="en-US" altLang="en-US" i="0" baseline="0" dirty="0"/>
          </a:p>
          <a:p>
            <a:pPr defTabSz="950770">
              <a:defRPr/>
            </a:pPr>
            <a:endParaRPr lang="en-US" altLang="en-US" i="0" baseline="0" dirty="0"/>
          </a:p>
          <a:p>
            <a:pPr defTabSz="950770">
              <a:defRPr/>
            </a:pPr>
            <a:r>
              <a:rPr lang="en-US" altLang="en-US" i="0" baseline="0" dirty="0"/>
              <a:t>From a payment standpoint, there are simply 2 options that are available. Either bank draft or credit card. One of those needs to be chosen to submit the application.</a:t>
            </a:r>
          </a:p>
          <a:p>
            <a:pPr defTabSz="950770">
              <a:defRPr/>
            </a:pPr>
            <a:endParaRPr lang="en-US" altLang="en-US" i="0" baseline="0" dirty="0"/>
          </a:p>
          <a:p>
            <a:pPr defTabSz="950770">
              <a:defRPr/>
            </a:pPr>
            <a:r>
              <a:rPr lang="en-US" altLang="en-US" i="1" baseline="0" dirty="0"/>
              <a:t>Click X3</a:t>
            </a:r>
          </a:p>
          <a:p>
            <a:pPr defTabSz="950770">
              <a:defRPr/>
            </a:pPr>
            <a:endParaRPr lang="en-US" altLang="en-US" i="1" baseline="0" dirty="0"/>
          </a:p>
          <a:p>
            <a:pPr defTabSz="950770">
              <a:defRPr/>
            </a:pPr>
            <a:r>
              <a:rPr lang="en-US" altLang="en-US" i="0" baseline="0" dirty="0"/>
              <a:t>On page 2 of the application, and it is only a 2 page form, there is another question to be aware of. Is the Premium Payor a United States Citizen or does the Premium Payor have Permanent Legal Resident Green Card Status. If they are not, then once again they are not eligible. Foreign nationals are not allowed to be payors on this product. </a:t>
            </a:r>
          </a:p>
          <a:p>
            <a:pPr defTabSz="950770">
              <a:defRPr/>
            </a:pPr>
            <a:endParaRPr lang="en-US" altLang="en-US" i="0" baseline="0" dirty="0"/>
          </a:p>
          <a:p>
            <a:pPr defTabSz="950770">
              <a:defRPr/>
            </a:pPr>
            <a:r>
              <a:rPr lang="en-US" altLang="en-US" i="1" baseline="0" dirty="0"/>
              <a:t>Click X2</a:t>
            </a:r>
          </a:p>
          <a:p>
            <a:pPr defTabSz="950770">
              <a:defRPr/>
            </a:pPr>
            <a:endParaRPr lang="en-US" altLang="en-US" i="1" baseline="0" dirty="0"/>
          </a:p>
          <a:p>
            <a:pPr defTabSz="950770">
              <a:defRPr/>
            </a:pPr>
            <a:r>
              <a:rPr lang="en-US" altLang="en-US" i="0" baseline="0" dirty="0"/>
              <a:t>You will also notice on the application, at the bottom by the signature area, your information is pre printed on it with name, agency number and it is timestamped with current date and time. Once again that is pulling the info from the site that you downloaded the forms from. </a:t>
            </a:r>
            <a:endParaRPr lang="en-US" altLang="en-US" i="0" dirty="0"/>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731980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ea typeface="+mn-ea"/>
              </a:rPr>
              <a:t>The</a:t>
            </a:r>
            <a:r>
              <a:rPr lang="en-US" altLang="en-US" baseline="0" dirty="0">
                <a:ea typeface="+mn-ea"/>
              </a:rPr>
              <a:t> process of faxing it in is pretty simple. We already walked through getting the quote and downloading the forms. You need to complete the forms with the applicant.</a:t>
            </a:r>
          </a:p>
          <a:p>
            <a:pPr defTabSz="950770">
              <a:defRPr/>
            </a:pPr>
            <a:endParaRPr lang="en-US" altLang="en-US" baseline="0" dirty="0">
              <a:ea typeface="+mn-ea"/>
            </a:endParaRPr>
          </a:p>
          <a:p>
            <a:pPr defTabSz="950770">
              <a:defRPr/>
            </a:pPr>
            <a:r>
              <a:rPr lang="en-US" altLang="en-US" baseline="0" dirty="0">
                <a:ea typeface="+mn-ea"/>
              </a:rPr>
              <a:t>Again, this is important, please prescreen the forms for completeness and product eligibility. </a:t>
            </a:r>
          </a:p>
          <a:p>
            <a:pPr defTabSz="950770">
              <a:defRPr/>
            </a:pPr>
            <a:endParaRPr lang="en-US" altLang="en-US" baseline="0" dirty="0">
              <a:ea typeface="+mn-ea"/>
            </a:endParaRPr>
          </a:p>
          <a:p>
            <a:pPr defTabSz="950770">
              <a:defRPr/>
            </a:pPr>
            <a:r>
              <a:rPr lang="en-US" altLang="en-US" baseline="0" dirty="0">
                <a:ea typeface="+mn-ea"/>
              </a:rPr>
              <a:t>Then fax them in with the transmittal form to the number that is at the top of that form.</a:t>
            </a:r>
          </a:p>
          <a:p>
            <a:pPr defTabSz="950770">
              <a:defRPr/>
            </a:pPr>
            <a:endParaRPr lang="en-US" altLang="en-US" baseline="0" dirty="0">
              <a:ea typeface="+mn-ea"/>
            </a:endParaRPr>
          </a:p>
          <a:p>
            <a:pPr defTabSz="950770">
              <a:defRPr/>
            </a:pPr>
            <a:r>
              <a:rPr lang="en-US" altLang="en-US" baseline="0" dirty="0">
                <a:ea typeface="+mn-ea"/>
              </a:rPr>
              <a:t>Once we receive them they will be reviewed for completeness and the policy will be data entered and issued and then commissions will be paid. </a:t>
            </a:r>
          </a:p>
          <a:p>
            <a:pPr defTabSz="950770">
              <a:defRPr/>
            </a:pPr>
            <a:endParaRPr lang="en-US" altLang="en-US" baseline="0" dirty="0">
              <a:ea typeface="+mn-ea"/>
            </a:endParaRPr>
          </a:p>
          <a:p>
            <a:pPr defTabSz="950770">
              <a:defRPr/>
            </a:pPr>
            <a:r>
              <a:rPr lang="en-US" altLang="en-US" baseline="0" dirty="0">
                <a:ea typeface="+mn-ea"/>
              </a:rPr>
              <a:t>So that is the paper application process. </a:t>
            </a:r>
          </a:p>
          <a:p>
            <a:pPr defTabSz="950770">
              <a:defRPr/>
            </a:pPr>
            <a:endParaRPr lang="en-US" altLang="en-US" baseline="0" dirty="0">
              <a:ea typeface="+mn-ea"/>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712207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0770">
              <a:defRPr/>
            </a:pPr>
            <a:r>
              <a:rPr lang="en-US" altLang="en-US" dirty="0"/>
              <a:t>A more streamlined process is the online</a:t>
            </a:r>
            <a:r>
              <a:rPr lang="en-US" altLang="en-US" baseline="0" dirty="0"/>
              <a:t> application process.</a:t>
            </a:r>
          </a:p>
          <a:p>
            <a:pPr defTabSz="950770">
              <a:defRPr/>
            </a:pPr>
            <a:br>
              <a:rPr lang="en-US" altLang="en-US" baseline="0" dirty="0"/>
            </a:br>
            <a:r>
              <a:rPr lang="en-US" altLang="en-US" baseline="0" dirty="0"/>
              <a:t>You can complete an electronic application one of 3 ways. We will walk through each of those ways with you now.</a:t>
            </a:r>
          </a:p>
        </p:txBody>
      </p:sp>
    </p:spTree>
    <p:extLst>
      <p:ext uri="{BB962C8B-B14F-4D97-AF65-F5344CB8AC3E}">
        <p14:creationId xmlns:p14="http://schemas.microsoft.com/office/powerpoint/2010/main" val="1910379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t>You can see, its pretty</a:t>
            </a:r>
            <a:r>
              <a:rPr lang="en-US" altLang="en-US" baseline="0" dirty="0"/>
              <a:t> simple from a process flow standpoint. You first need to login to the site, prepare then obtain the quote, fill out the application electronically and submit it. Once that is done you will have the opportunity to download the completed application copy, then you get paid!</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65089F05-CCB2-4A88-A7EF-1DFCC887BB1C}"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014700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t>So let’s look</a:t>
            </a:r>
            <a:r>
              <a:rPr lang="en-US" altLang="en-US" baseline="0" dirty="0"/>
              <a:t> at this process. Once again, we have logged back into the site. </a:t>
            </a:r>
          </a:p>
          <a:p>
            <a:pPr defTabSz="950770">
              <a:defRPr/>
            </a:pPr>
            <a:endParaRPr lang="en-US" altLang="en-US" i="0" baseline="0" dirty="0">
              <a:ea typeface="ＭＳ Ｐゴシック" pitchFamily="34" charset="-128"/>
            </a:endParaRPr>
          </a:p>
          <a:p>
            <a:pPr defTabSz="950770">
              <a:defRPr/>
            </a:pPr>
            <a:r>
              <a:rPr lang="en-US" altLang="en-US" i="0" baseline="0" dirty="0">
                <a:ea typeface="ＭＳ Ｐゴシック" pitchFamily="34" charset="-128"/>
              </a:rPr>
              <a:t>You will click quote at the top, just like we looked at before. </a:t>
            </a:r>
            <a:endParaRPr lang="en-US" altLang="en-US" i="1"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07096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483277">
              <a:lnSpc>
                <a:spcPct val="150000"/>
              </a:lnSpc>
            </a:pPr>
            <a:r>
              <a:rPr lang="en-US" b="0" i="0" u="none" dirty="0">
                <a:cs typeface="Arial"/>
              </a:rPr>
              <a:t>The we get to the quote screen. We have already seen this. We will click on get</a:t>
            </a:r>
            <a:r>
              <a:rPr lang="en-US" b="0" i="0" u="none" baseline="0" dirty="0">
                <a:cs typeface="Arial"/>
              </a:rPr>
              <a:t> quote. </a:t>
            </a:r>
            <a:endParaRPr lang="en-US" b="0" i="0" u="none" dirty="0">
              <a:cs typeface="Arial"/>
            </a:endParaRPr>
          </a:p>
          <a:p>
            <a:pPr defTabSz="483277">
              <a:lnSpc>
                <a:spcPct val="150000"/>
              </a:lnSpc>
            </a:pPr>
            <a:endParaRPr lang="en-US" b="1" dirty="0">
              <a:cs typeface="Arial"/>
            </a:endParaRPr>
          </a:p>
          <a:p>
            <a:pPr defTabSz="483277">
              <a:lnSpc>
                <a:spcPct val="150000"/>
              </a:lnSpc>
            </a:pPr>
            <a:r>
              <a:rPr lang="en-US" b="1" i="1" dirty="0">
                <a:cs typeface="Arial"/>
              </a:rPr>
              <a:t>Reminder:</a:t>
            </a:r>
            <a:r>
              <a:rPr lang="en-US" b="1" i="1" baseline="0" dirty="0">
                <a:cs typeface="Arial"/>
              </a:rPr>
              <a:t> </a:t>
            </a:r>
            <a:r>
              <a:rPr lang="en-US" b="1" i="1" dirty="0">
                <a:cs typeface="Arial"/>
              </a:rPr>
              <a:t>Product Requirements</a:t>
            </a:r>
          </a:p>
          <a:p>
            <a:pPr marL="193310" indent="-193310" defTabSz="483277">
              <a:lnSpc>
                <a:spcPct val="200000"/>
              </a:lnSpc>
              <a:spcBef>
                <a:spcPts val="317"/>
              </a:spcBef>
              <a:buClr>
                <a:srgbClr val="55C1E9"/>
              </a:buClr>
              <a:buSzPct val="120000"/>
              <a:buFont typeface="Arial"/>
              <a:buChar char="•"/>
            </a:pPr>
            <a:r>
              <a:rPr lang="en-US" i="1" dirty="0">
                <a:cs typeface="Arial"/>
              </a:rPr>
              <a:t>Insured must be Owner</a:t>
            </a:r>
          </a:p>
          <a:p>
            <a:pPr marL="193310" indent="-193310" defTabSz="483277">
              <a:lnSpc>
                <a:spcPct val="200000"/>
              </a:lnSpc>
              <a:spcBef>
                <a:spcPts val="317"/>
              </a:spcBef>
              <a:buClr>
                <a:srgbClr val="55C1E9"/>
              </a:buClr>
              <a:buSzPct val="120000"/>
              <a:buFont typeface="Arial"/>
              <a:buChar char="•"/>
            </a:pPr>
            <a:r>
              <a:rPr lang="en-US" i="1" dirty="0">
                <a:cs typeface="Arial"/>
              </a:rPr>
              <a:t>Payor can be different than Insured</a:t>
            </a:r>
          </a:p>
          <a:p>
            <a:pPr marL="193310" indent="-193310" defTabSz="483277">
              <a:lnSpc>
                <a:spcPct val="200000"/>
              </a:lnSpc>
              <a:spcBef>
                <a:spcPts val="317"/>
              </a:spcBef>
              <a:buClr>
                <a:srgbClr val="55C1E9"/>
              </a:buClr>
              <a:buSzPct val="120000"/>
              <a:buFont typeface="Arial"/>
              <a:buChar char="•"/>
            </a:pPr>
            <a:r>
              <a:rPr lang="en-US" i="1" dirty="0">
                <a:cs typeface="Arial"/>
              </a:rPr>
              <a:t>Social Security number will be required</a:t>
            </a:r>
          </a:p>
          <a:p>
            <a:pPr marL="193310" indent="-193310" defTabSz="483277">
              <a:lnSpc>
                <a:spcPct val="200000"/>
              </a:lnSpc>
              <a:spcBef>
                <a:spcPts val="317"/>
              </a:spcBef>
              <a:buClr>
                <a:srgbClr val="55C1E9"/>
              </a:buClr>
              <a:buSzPct val="120000"/>
              <a:buFont typeface="Arial"/>
              <a:buChar char="•"/>
            </a:pPr>
            <a:r>
              <a:rPr lang="en-US" i="1" dirty="0">
                <a:cs typeface="Arial"/>
              </a:rPr>
              <a:t>Only one policy per Owner/Insured in a twelve-month period</a:t>
            </a:r>
          </a:p>
          <a:p>
            <a:pPr marL="193310" indent="-193310" defTabSz="483277">
              <a:lnSpc>
                <a:spcPct val="200000"/>
              </a:lnSpc>
              <a:spcBef>
                <a:spcPts val="317"/>
              </a:spcBef>
              <a:buClr>
                <a:srgbClr val="55C1E9"/>
              </a:buClr>
              <a:buSzPct val="120000"/>
              <a:buFont typeface="Arial"/>
              <a:buChar char="•"/>
            </a:pPr>
            <a:r>
              <a:rPr lang="en-US" i="1" dirty="0">
                <a:cs typeface="Arial"/>
              </a:rPr>
              <a:t>Insured can get no more than $25k total in GI insurance from American General</a:t>
            </a:r>
          </a:p>
          <a:p>
            <a:pPr marL="193310" indent="-193310" defTabSz="483277">
              <a:lnSpc>
                <a:spcPct val="200000"/>
              </a:lnSpc>
              <a:spcBef>
                <a:spcPts val="317"/>
              </a:spcBef>
              <a:buClr>
                <a:srgbClr val="55C1E9"/>
              </a:buClr>
              <a:buSzPct val="120000"/>
              <a:buFont typeface="Arial"/>
              <a:buChar char="•"/>
            </a:pPr>
            <a:r>
              <a:rPr lang="en-US" i="1" dirty="0">
                <a:cs typeface="Arial"/>
              </a:rPr>
              <a:t>No replacement or conversion into this product allowed</a:t>
            </a:r>
          </a:p>
          <a:p>
            <a:pPr marL="193310" indent="-193310" defTabSz="483277">
              <a:lnSpc>
                <a:spcPct val="200000"/>
              </a:lnSpc>
              <a:spcBef>
                <a:spcPts val="317"/>
              </a:spcBef>
              <a:buClr>
                <a:srgbClr val="55C1E9"/>
              </a:buClr>
              <a:buSzPct val="120000"/>
              <a:buFont typeface="Arial"/>
              <a:buChar char="•"/>
            </a:pPr>
            <a:r>
              <a:rPr lang="en-US" i="1" dirty="0">
                <a:cs typeface="Arial"/>
              </a:rPr>
              <a:t>Payment options include bank draft, credit card, and social security debit card (for initial and recurring); able to set delayed billing and specify date.</a:t>
            </a: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19851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ea typeface="ＭＳ Ｐゴシック" pitchFamily="34" charset="-128"/>
              </a:rPr>
              <a:t>Here</a:t>
            </a:r>
            <a:r>
              <a:rPr lang="en-US" altLang="en-US" baseline="0" dirty="0">
                <a:ea typeface="ＭＳ Ｐゴシック" pitchFamily="34" charset="-128"/>
              </a:rPr>
              <a:t> are some reasons to buy this type of product. It is appropriate for that client who prefers to not take a medical exam or those who desire permanent protection that won’t go away, like term insurance, in say 10, 15, or 20 years.</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For that client who doesn’t want to burden others with final expenses. This product type is also an additional, easy to get, modest legacy for loved ones.</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And may be right for those clients who are living on a fixed income who requires non-fluctuating payments.</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819A84C3-21D7-40BE-B340-21BC0FF2F5D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00854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And that brings</a:t>
            </a:r>
            <a:r>
              <a:rPr lang="en-US" altLang="en-US" baseline="0" dirty="0">
                <a:ea typeface="ＭＳ Ｐゴシック" pitchFamily="34" charset="-128"/>
              </a:rPr>
              <a:t> us to our quotation screen. Let’s assume the upsell worked and the client did decide to purchase the $25k of coverage for $146 per month.</a:t>
            </a:r>
          </a:p>
          <a:p>
            <a:endParaRPr lang="en-US" altLang="en-US" baseline="0" dirty="0">
              <a:ea typeface="ＭＳ Ｐゴシック" pitchFamily="34" charset="-128"/>
            </a:endParaRPr>
          </a:p>
          <a:p>
            <a:r>
              <a:rPr lang="en-US" altLang="en-US" baseline="0" dirty="0">
                <a:ea typeface="ＭＳ Ｐゴシック" pitchFamily="34" charset="-128"/>
              </a:rPr>
              <a:t>Now we have gone to here before, but we clicked on forms at the top to download the application. But now, we are going to do the online application instead. So, click on the premium mode they want</a:t>
            </a:r>
          </a:p>
          <a:p>
            <a:endParaRPr lang="en-US" altLang="en-US" baseline="0" dirty="0">
              <a:ea typeface="ＭＳ Ｐゴシック" pitchFamily="34" charset="-128"/>
            </a:endParaRPr>
          </a:p>
          <a:p>
            <a:r>
              <a:rPr lang="en-US" altLang="en-US" i="0" baseline="0" dirty="0">
                <a:ea typeface="ＭＳ Ｐゴシック" pitchFamily="34" charset="-128"/>
              </a:rPr>
              <a:t>Then click on the Start Application at the bottom. </a:t>
            </a:r>
            <a:endParaRPr lang="en-US" altLang="en-US" i="1"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980049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ea typeface="ＭＳ Ｐゴシック" pitchFamily="34" charset="-128"/>
              </a:rPr>
              <a:t>Once you click</a:t>
            </a:r>
            <a:r>
              <a:rPr lang="en-US" altLang="en-US" baseline="0" dirty="0">
                <a:ea typeface="ＭＳ Ｐゴシック" pitchFamily="34" charset="-128"/>
              </a:rPr>
              <a:t> on start, you will see a benefit statement where the client must understand the following and meet the product requirements. You will want to cover that with the client. You have to acknowledge the client understands and meets the requirements at the bottom</a:t>
            </a:r>
          </a:p>
          <a:p>
            <a:pPr defTabSz="950770">
              <a:defRPr/>
            </a:pPr>
            <a:endParaRPr lang="en-US" altLang="en-US" i="1" baseline="0" dirty="0">
              <a:ea typeface="ＭＳ Ｐゴシック" pitchFamily="34" charset="-128"/>
            </a:endParaRPr>
          </a:p>
          <a:p>
            <a:pPr defTabSz="950770">
              <a:defRPr/>
            </a:pPr>
            <a:r>
              <a:rPr lang="en-US" altLang="en-US" i="0" baseline="0" dirty="0">
                <a:ea typeface="ＭＳ Ｐゴシック" pitchFamily="34" charset="-128"/>
              </a:rPr>
              <a:t>Then click Continue to move on. </a:t>
            </a:r>
          </a:p>
          <a:p>
            <a:pPr defTabSz="950770">
              <a:defRPr/>
            </a:pPr>
            <a:endParaRPr lang="en-US" altLang="en-US" i="0" baseline="0" dirty="0">
              <a:ea typeface="ＭＳ Ｐゴシック" pitchFamily="34" charset="-128"/>
            </a:endParaRPr>
          </a:p>
          <a:p>
            <a:pPr defTabSz="950770">
              <a:defRPr/>
            </a:pPr>
            <a:r>
              <a:rPr lang="en-US" altLang="en-US" i="1" baseline="0" dirty="0">
                <a:ea typeface="ＭＳ Ｐゴシック" pitchFamily="34" charset="-128"/>
              </a:rPr>
              <a:t>Click</a:t>
            </a:r>
            <a:endParaRPr lang="en-US" altLang="en-US" i="0" u="sng" baseline="0" dirty="0">
              <a:ea typeface="ＭＳ Ｐゴシック" pitchFamily="34" charset="-128"/>
            </a:endParaRPr>
          </a:p>
          <a:p>
            <a:pPr defTabSz="950770">
              <a:defRPr/>
            </a:pPr>
            <a:endParaRPr lang="en-US" altLang="en-US" i="0" u="sng" baseline="0" dirty="0">
              <a:ea typeface="ＭＳ Ｐゴシック" pitchFamily="34" charset="-128"/>
            </a:endParaRPr>
          </a:p>
          <a:p>
            <a:pPr defTabSz="950770">
              <a:defRPr/>
            </a:pPr>
            <a:r>
              <a:rPr lang="en-US" altLang="en-US" i="0" u="none" baseline="0" dirty="0">
                <a:ea typeface="ＭＳ Ｐゴシック" pitchFamily="34" charset="-128"/>
              </a:rPr>
              <a:t>Then another Consent &amp; Commitment is populated that the client again must understand and meet the product requirements.</a:t>
            </a:r>
          </a:p>
          <a:p>
            <a:pPr defTabSz="950770">
              <a:defRPr/>
            </a:pPr>
            <a:endParaRPr lang="en-US" altLang="en-US" i="0" u="none" baseline="0" dirty="0">
              <a:ea typeface="ＭＳ Ｐゴシック" pitchFamily="34" charset="-128"/>
            </a:endParaRPr>
          </a:p>
          <a:p>
            <a:pPr defTabSz="950770">
              <a:defRPr/>
            </a:pPr>
            <a:r>
              <a:rPr lang="en-US" altLang="en-US" i="0" u="none" baseline="0" dirty="0">
                <a:ea typeface="ＭＳ Ｐゴシック" pitchFamily="34" charset="-128"/>
              </a:rPr>
              <a:t>Once the client has acknowledged, check the box at the bottom, then click continue to move on. </a:t>
            </a:r>
            <a:endParaRPr lang="en-US" altLang="en-US" i="1" u="none" baseline="0" dirty="0">
              <a:ea typeface="ＭＳ Ｐゴシック" pitchFamily="34" charset="-128"/>
            </a:endParaRPr>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675329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So now, it takes us into the application. You will see some tabs at the top:</a:t>
            </a:r>
            <a:r>
              <a:rPr lang="en-US" altLang="en-US" baseline="0" dirty="0">
                <a:ea typeface="ＭＳ Ｐゴシック" pitchFamily="34" charset="-128"/>
              </a:rPr>
              <a:t> personal info, beneficiary, payment, consent, and complete. All of these sections will need to be completed in order to submit the application. </a:t>
            </a:r>
          </a:p>
          <a:p>
            <a:br>
              <a:rPr lang="en-US" altLang="en-US" baseline="0" dirty="0">
                <a:ea typeface="ＭＳ Ｐゴシック" pitchFamily="34" charset="-128"/>
              </a:rPr>
            </a:br>
            <a:r>
              <a:rPr lang="en-US" altLang="en-US" baseline="0" dirty="0">
                <a:ea typeface="ＭＳ Ｐゴシック" pitchFamily="34" charset="-128"/>
              </a:rPr>
              <a:t>The first 3 questions in the Personal Information section are those key questions that I highlighted for you on the paper application. I have got the correct answers selected already: No, No, and Yes. (Please make sure that these are answers provided by the client). If you chose any of the other answers it will tell you to not proceed with the application, that the client is ineligible. </a:t>
            </a:r>
          </a:p>
          <a:p>
            <a:endParaRPr lang="en-US" altLang="en-US" baseline="0" dirty="0">
              <a:ea typeface="ＭＳ Ｐゴシック" pitchFamily="34" charset="-128"/>
            </a:endParaRPr>
          </a:p>
          <a:p>
            <a:r>
              <a:rPr lang="en-US" altLang="en-US" baseline="0" dirty="0">
                <a:ea typeface="ＭＳ Ｐゴシック" pitchFamily="34" charset="-128"/>
              </a:rPr>
              <a:t>At the bottom of this section you will be inputting the client’s information. </a:t>
            </a:r>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57954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552"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cs typeface="+mn-cs"/>
              </a:rPr>
              <a:t>All you will do now, is simply keep scrolling down. The next section is the beneficiary information section. You will enter their information here. You can also add additional beneficiaries by clicking the PLUS circle and split the DB however you would like between them. </a:t>
            </a:r>
          </a:p>
          <a:p>
            <a:pPr marL="0" marR="0" lvl="0" indent="0" algn="l" defTabSz="966552"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cs typeface="+mn-cs"/>
            </a:endParaRPr>
          </a:p>
          <a:p>
            <a:pPr marL="0" marR="0" lvl="0" indent="0" algn="l" defTabSz="966552"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cs typeface="+mn-cs"/>
              </a:rPr>
              <a:t>2 primary beneficiaries can be submitted at the time of application. If you wish to add more you may do so after the policy has been placed inforce. </a:t>
            </a:r>
          </a:p>
          <a:p>
            <a:endParaRPr lang="en-US" dirty="0"/>
          </a:p>
        </p:txBody>
      </p:sp>
      <p:sp>
        <p:nvSpPr>
          <p:cNvPr id="4" name="Slide Number Placeholder 3"/>
          <p:cNvSpPr>
            <a:spLocks noGrp="1"/>
          </p:cNvSpPr>
          <p:nvPr>
            <p:ph type="sldNum" sz="quarter" idx="10"/>
          </p:nvPr>
        </p:nvSpPr>
        <p:spPr/>
        <p:txBody>
          <a:bodyPr/>
          <a:lstStyle/>
          <a:p>
            <a:fld id="{9C137CEE-3872-1F4B-86B7-37DC2E1038D1}" type="slidenum">
              <a:rPr lang="en-US" smtClean="0"/>
              <a:t>33</a:t>
            </a:fld>
            <a:endParaRPr lang="en-US" dirty="0"/>
          </a:p>
        </p:txBody>
      </p:sp>
    </p:spTree>
    <p:extLst>
      <p:ext uri="{BB962C8B-B14F-4D97-AF65-F5344CB8AC3E}">
        <p14:creationId xmlns:p14="http://schemas.microsoft.com/office/powerpoint/2010/main" val="1634620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82597"/>
            <a:r>
              <a:rPr lang="en-US" altLang="en-US" i="0" baseline="0" dirty="0">
                <a:ea typeface="ＭＳ Ｐゴシック" pitchFamily="34" charset="-128"/>
              </a:rPr>
              <a:t>The next section is the payment information. I have bank draft selected. Credit card is also an option. Everything is validated in real time. When you put the credit card information in here it is going to make sure that the card is valid. </a:t>
            </a:r>
            <a:r>
              <a:rPr lang="en-US" altLang="en-US" baseline="0" dirty="0">
                <a:ea typeface="ＭＳ Ｐゴシック" pitchFamily="34" charset="-128"/>
              </a:rPr>
              <a:t>If an item is incorrect it will show up as red.</a:t>
            </a:r>
          </a:p>
          <a:p>
            <a:endParaRPr lang="en-US" altLang="en-US" baseline="0" dirty="0">
              <a:ea typeface="ＭＳ Ｐゴシック" pitchFamily="34" charset="-128"/>
            </a:endParaRPr>
          </a:p>
          <a:p>
            <a:r>
              <a:rPr lang="en-US" altLang="en-US" baseline="0" dirty="0">
                <a:ea typeface="ＭＳ Ｐゴシック" pitchFamily="34" charset="-128"/>
              </a:rPr>
              <a:t>You can also set a delayed billing date here in the Schedule Date box. </a:t>
            </a:r>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066414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entering the bank</a:t>
            </a:r>
            <a:r>
              <a:rPr lang="en-US" baseline="0" dirty="0"/>
              <a:t> draft information, the system automatically does a GIACT verification of the bank information entered. This process will help improve client satisfaction by placing coverage inforce quicker and will reduce your post-application client follow-up.</a:t>
            </a:r>
          </a:p>
          <a:p>
            <a:endParaRPr lang="en-US" baseline="0" dirty="0"/>
          </a:p>
          <a:p>
            <a:r>
              <a:rPr lang="en-US" baseline="0" dirty="0"/>
              <a:t>If any of the bank account information is entered incorrectly you will receive the “Note” on your screen indicating some piece of the information cannot be validated.</a:t>
            </a:r>
          </a:p>
          <a:p>
            <a:endParaRPr lang="en-US" baseline="0" dirty="0"/>
          </a:p>
          <a:p>
            <a:r>
              <a:rPr lang="en-US" baseline="0" dirty="0"/>
              <a:t>CLICK</a:t>
            </a:r>
          </a:p>
          <a:p>
            <a:endParaRPr lang="en-US" baseline="0" dirty="0"/>
          </a:p>
          <a:p>
            <a:r>
              <a:rPr lang="en-US" baseline="0" dirty="0"/>
              <a:t>The note provides the most common types of data that prevents these checks from going through appropriately. Please review all of the information and try again.</a:t>
            </a:r>
          </a:p>
          <a:p>
            <a:endParaRPr lang="en-US" baseline="0" dirty="0"/>
          </a:p>
          <a:p>
            <a:r>
              <a:rPr lang="en-US" baseline="0" dirty="0"/>
              <a:t>NOTE: You get 3 tries to get the bank draft information correct.</a:t>
            </a:r>
            <a:endParaRPr lang="en-US" dirty="0"/>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19028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 the third incorrect</a:t>
            </a:r>
            <a:r>
              <a:rPr lang="en-US" baseline="0" dirty="0"/>
              <a:t> attempt at entering the information the note will read:</a:t>
            </a:r>
          </a:p>
          <a:p>
            <a:endParaRPr lang="en-US" baseline="0" dirty="0"/>
          </a:p>
          <a:p>
            <a:r>
              <a:rPr lang="en-US" baseline="0" dirty="0"/>
              <a:t>You have exceed the allowable number of attempts to enter accurate banking account information. Due to security concerns, you are not allowed to enter any more banking payments for this application, you must enter credit card payment details to continue. </a:t>
            </a:r>
          </a:p>
          <a:p>
            <a:endParaRPr lang="en-US" baseline="0" dirty="0"/>
          </a:p>
          <a:p>
            <a:r>
              <a:rPr lang="en-US" baseline="0" dirty="0"/>
              <a:t>At that point, the application automatically switches the payment method to Credit Card in order to continue. </a:t>
            </a: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750502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 the third</a:t>
            </a:r>
            <a:r>
              <a:rPr lang="en-US" baseline="0" dirty="0"/>
              <a:t> failed attempt, if you try to go back to the Bank Draft section you will receive the Note listed on the screen:</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You have exceeded the allowable number of attempts to enter accurate banking account information. Due to security concerns, you are not allowed to enter any more banking payments for this application, you must enter credit card payment details to continue.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Should you discover the client’s information discrepancy after the third failed attempt and they prefer to pay via bank draft, you must start a new application to try and enter bank account information again. </a:t>
            </a:r>
            <a:endParaRPr lang="en-US" dirty="0"/>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607573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82597"/>
            <a:r>
              <a:rPr lang="en-US" baseline="0" dirty="0"/>
              <a:t>If you indicate “No” to “Will the Payor be the same as the Primary Insured?” You will have additional details to complete for the Alternate Payor. </a:t>
            </a:r>
            <a:endParaRPr lang="en-US" altLang="en-US" baseline="0"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8555241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8259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must select one of the 3 options for the disclaimers.</a:t>
            </a:r>
          </a:p>
          <a:p>
            <a:pPr marL="0" marR="0" lvl="0" indent="0" algn="l" defTabSz="982597"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cs typeface="+mn-cs"/>
            </a:endParaRPr>
          </a:p>
          <a:p>
            <a:pPr marL="0" marR="0" lvl="0" indent="0" algn="l" defTabSz="982597"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cs typeface="+mn-cs"/>
              </a:rPr>
              <a:t>They can review them only, you can email them to the client, or you can read them to them, verbatim. After that is done,  check that you have read the above statement to the applicant. </a:t>
            </a:r>
          </a:p>
          <a:p>
            <a:pPr marL="0" marR="0" lvl="0" indent="0" algn="l" defTabSz="982597"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cs typeface="+mn-cs"/>
            </a:endParaRPr>
          </a:p>
          <a:p>
            <a:pPr marL="0" marR="0" lvl="0" indent="0" algn="l" defTabSz="982597"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cs typeface="+mn-cs"/>
              </a:rPr>
              <a:t>That is it from an input perspective. Next we will cover the different signature methods, but first you will notice there are 2 buttons at the bottom: Save and Submit &amp; Continue.</a:t>
            </a:r>
          </a:p>
          <a:p>
            <a:pPr marL="0" marR="0" lvl="0" indent="0" algn="l" defTabSz="982597"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cs typeface="+mn-cs"/>
            </a:endParaRPr>
          </a:p>
          <a:p>
            <a:endParaRPr lang="en-US" dirty="0"/>
          </a:p>
        </p:txBody>
      </p:sp>
      <p:sp>
        <p:nvSpPr>
          <p:cNvPr id="4" name="Slide Number Placeholder 3"/>
          <p:cNvSpPr>
            <a:spLocks noGrp="1"/>
          </p:cNvSpPr>
          <p:nvPr>
            <p:ph type="sldNum" sz="quarter" idx="10"/>
          </p:nvPr>
        </p:nvSpPr>
        <p:spPr/>
        <p:txBody>
          <a:bodyPr/>
          <a:lstStyle/>
          <a:p>
            <a:fld id="{9C137CEE-3872-1F4B-86B7-37DC2E1038D1}" type="slidenum">
              <a:rPr lang="en-US" smtClean="0"/>
              <a:t>39</a:t>
            </a:fld>
            <a:endParaRPr lang="en-US" dirty="0"/>
          </a:p>
        </p:txBody>
      </p:sp>
    </p:spTree>
    <p:extLst>
      <p:ext uri="{BB962C8B-B14F-4D97-AF65-F5344CB8AC3E}">
        <p14:creationId xmlns:p14="http://schemas.microsoft.com/office/powerpoint/2010/main" val="3374581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b="0" dirty="0">
                <a:ea typeface="ＭＳ Ｐゴシック" pitchFamily="34" charset="-128"/>
              </a:rPr>
              <a:t>Let’s</a:t>
            </a:r>
            <a:r>
              <a:rPr lang="en-US" altLang="en-US" b="0" baseline="0" dirty="0">
                <a:ea typeface="ＭＳ Ｐゴシック" pitchFamily="34" charset="-128"/>
              </a:rPr>
              <a:t> talk specifically about the Guaranteed Issue Whole Life product from AGL.</a:t>
            </a:r>
          </a:p>
          <a:p>
            <a:endParaRPr lang="en-US" altLang="en-US" b="0" baseline="0" dirty="0">
              <a:ea typeface="ＭＳ Ｐゴシック" pitchFamily="34" charset="-128"/>
            </a:endParaRPr>
          </a:p>
          <a:p>
            <a:r>
              <a:rPr lang="en-US" altLang="en-US" b="0" baseline="0" dirty="0">
                <a:ea typeface="ＭＳ Ｐゴシック" pitchFamily="34" charset="-128"/>
              </a:rPr>
              <a:t>First of all, this is a guaranteed issue product so there are no underwriting questions for this product, there are not medical questions, there are no medical exams needed for the product issuance.  The face amounts available are $5,000 up to $25,000 and the issue ages are 50 to 80 and it is calculated based off age last birthday.</a:t>
            </a:r>
          </a:p>
          <a:p>
            <a:endParaRPr lang="en-US" altLang="en-US" b="0" baseline="0" dirty="0">
              <a:ea typeface="ＭＳ Ｐゴシック" pitchFamily="34" charset="-128"/>
            </a:endParaRPr>
          </a:p>
          <a:p>
            <a:r>
              <a:rPr lang="en-US" altLang="en-US" b="0" baseline="0" dirty="0">
                <a:ea typeface="ＭＳ Ｐゴシック" pitchFamily="34" charset="-128"/>
              </a:rPr>
              <a:t>It is a graded death benefit whole life product which means in years 1 and 2, if the insured were to pass away, the beneficiary would receive 110% of premiums that had been paid into the policy.</a:t>
            </a:r>
          </a:p>
          <a:p>
            <a:endParaRPr lang="en-US" altLang="en-US" b="0" baseline="0" dirty="0">
              <a:ea typeface="ＭＳ Ｐゴシック" pitchFamily="34" charset="-128"/>
            </a:endParaRPr>
          </a:p>
          <a:p>
            <a:r>
              <a:rPr lang="en-US" altLang="en-US" b="0" baseline="0" dirty="0">
                <a:ea typeface="ＭＳ Ｐゴシック" pitchFamily="34" charset="-128"/>
              </a:rPr>
              <a:t>In years 3 and beyond the full face amount would be paid and if the death of the insured was due to an accidental death the full face amount will be paid.</a:t>
            </a:r>
          </a:p>
          <a:p>
            <a:br>
              <a:rPr lang="en-US" altLang="en-US" b="0" baseline="0" dirty="0">
                <a:ea typeface="ＭＳ Ｐゴシック" pitchFamily="34" charset="-128"/>
              </a:rPr>
            </a:br>
            <a:r>
              <a:rPr lang="en-US" altLang="en-US" b="0" baseline="0" dirty="0">
                <a:ea typeface="ＭＳ Ｐゴシック" pitchFamily="34" charset="-128"/>
              </a:rPr>
              <a:t>From an underwriting standpoint, the available is simply a standard, sex distinct, unismoke rate. There are no substandard classes. Also note: Foreign nationals will not be allowed to purchase this product. </a:t>
            </a:r>
          </a:p>
          <a:p>
            <a:br>
              <a:rPr lang="en-US" altLang="en-US" b="0" baseline="0" dirty="0">
                <a:ea typeface="ＭＳ Ｐゴシック" pitchFamily="34" charset="-128"/>
              </a:rPr>
            </a:br>
            <a:r>
              <a:rPr lang="en-US" altLang="en-US" b="0" baseline="0" dirty="0">
                <a:ea typeface="ＭＳ Ｐゴシック" pitchFamily="34" charset="-128"/>
              </a:rPr>
              <a:t>What makes it very attractive is the 2 benefits that are automatically included. The first is a chronic illness accelerated benefit that is available at no additional cost. This benefit returns 100% of premiums paid, up to a maximum of 25% of the face amount. With this chronic illness benefit there is no waiting period and it pays out benefits in one lump sum. In order to activate this benefit the insured would need to be chronically ill, meaning unable to perform 2 out of the 6 activities of daily living or suffering from a severe cognitive impairment.</a:t>
            </a:r>
          </a:p>
          <a:p>
            <a:endParaRPr lang="en-US" altLang="en-US" b="0" baseline="0" dirty="0">
              <a:ea typeface="ＭＳ Ｐゴシック" pitchFamily="34" charset="-128"/>
            </a:endParaRPr>
          </a:p>
          <a:p>
            <a:r>
              <a:rPr lang="en-US" altLang="en-US" b="0" baseline="0" dirty="0">
                <a:ea typeface="ＭＳ Ｐゴシック" pitchFamily="34" charset="-128"/>
              </a:rPr>
              <a:t>Also included in this product for no additional charge is a terminal illness benefit that provides 50% of the death benefit if the insured has a life expectancy of 24 months or less. </a:t>
            </a:r>
            <a:endParaRPr lang="en-US" altLang="en-US" b="0" dirty="0">
              <a:ea typeface="ＭＳ Ｐゴシック" pitchFamily="34" charset="-128"/>
            </a:endParaRPr>
          </a:p>
          <a:p>
            <a:endParaRPr lang="en-US" altLang="en-US" b="1" dirty="0">
              <a:ea typeface="ＭＳ Ｐゴシック" pitchFamily="34" charset="-128"/>
            </a:endParaRPr>
          </a:p>
          <a:p>
            <a:endParaRPr lang="en-US" altLang="en-US" b="1" i="1" baseline="0" dirty="0">
              <a:ea typeface="ＭＳ Ｐゴシック" pitchFamily="34" charset="-128"/>
            </a:endParaRPr>
          </a:p>
          <a:p>
            <a:r>
              <a:rPr lang="en-US" altLang="en-US" b="0" i="1" baseline="0" dirty="0">
                <a:ea typeface="ＭＳ Ｐゴシック" pitchFamily="34" charset="-128"/>
              </a:rPr>
              <a:t>All issues for this product will be an instant-issue decision.</a:t>
            </a:r>
            <a:endParaRPr lang="en-US" altLang="en-US" b="1" i="1" baseline="0" dirty="0">
              <a:ea typeface="ＭＳ Ｐゴシック" pitchFamily="34" charset="-128"/>
            </a:endParaRPr>
          </a:p>
          <a:p>
            <a:r>
              <a:rPr lang="en-US" altLang="en-US" i="1" baseline="0" dirty="0">
                <a:ea typeface="ＭＳ Ｐゴシック" pitchFamily="34" charset="-128"/>
              </a:rPr>
              <a:t>Policy Loans are allowed.  The Effective Annual Loan Interest Rate = 8%, payable in arrears.</a:t>
            </a:r>
          </a:p>
          <a:p>
            <a:r>
              <a:rPr lang="en-US" altLang="en-US" i="1" baseline="0" dirty="0">
                <a:ea typeface="ＭＳ Ｐゴシック" pitchFamily="34" charset="-128"/>
              </a:rPr>
              <a:t>Free Look 30 Days</a:t>
            </a:r>
          </a:p>
          <a:p>
            <a:r>
              <a:rPr lang="en-US" altLang="en-US" i="1" baseline="0" dirty="0">
                <a:ea typeface="ＭＳ Ｐゴシック" pitchFamily="34" charset="-128"/>
              </a:rPr>
              <a:t>Grace Period 31 Days</a:t>
            </a:r>
          </a:p>
          <a:p>
            <a:r>
              <a:rPr lang="en-US" altLang="en-US" i="1" baseline="0" dirty="0">
                <a:ea typeface="ＭＳ Ｐゴシック" pitchFamily="34" charset="-128"/>
              </a:rPr>
              <a:t>Single Premium Not Available</a:t>
            </a:r>
            <a:endParaRPr lang="en-US" altLang="en-US" i="1" dirty="0">
              <a:ea typeface="ＭＳ Ｐゴシック" pitchFamily="34" charset="-128"/>
            </a:endParaRPr>
          </a:p>
        </p:txBody>
      </p:sp>
      <p:sp>
        <p:nvSpPr>
          <p:cNvPr id="4" name="Slide Number Placeholder 3"/>
          <p:cNvSpPr>
            <a:spLocks noGrp="1"/>
          </p:cNvSpPr>
          <p:nvPr>
            <p:ph type="sldNum" sz="quarter" idx="10"/>
          </p:nvPr>
        </p:nvSpPr>
        <p:spPr/>
        <p:txBody>
          <a:bodyPr/>
          <a:lstStyle/>
          <a:p>
            <a:fld id="{819A84C3-21D7-40BE-B340-21BC0FF2F5D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008547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82597"/>
            <a:r>
              <a:rPr lang="en-US" altLang="en-US" i="0" baseline="0" dirty="0">
                <a:ea typeface="ＭＳ Ｐゴシック" pitchFamily="34" charset="-128"/>
              </a:rPr>
              <a:t>If you wanted to, you could Save it and stop the application at this point and you will be able to go back into it later. </a:t>
            </a:r>
          </a:p>
          <a:p>
            <a:pPr defTabSz="982597"/>
            <a:endParaRPr lang="en-US" altLang="en-US" dirty="0">
              <a:ea typeface="ＭＳ Ｐゴシック" pitchFamily="34" charset="-128"/>
            </a:endParaRPr>
          </a:p>
          <a:p>
            <a:pPr defTabSz="982597"/>
            <a:r>
              <a:rPr lang="en-US" altLang="en-US" i="0" baseline="0" dirty="0">
                <a:ea typeface="ＭＳ Ｐゴシック" pitchFamily="34" charset="-128"/>
              </a:rPr>
              <a:t>If you save it, it will be placed it in that area we talked about before, in your Dashboard. Which can be accessed in the drop down menu in the upper right hand corner of the screen.</a:t>
            </a:r>
          </a:p>
          <a:p>
            <a:pPr defTabSz="982597"/>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9635973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ltLang="en-US" i="1" baseline="0" dirty="0">
              <a:ea typeface="ＭＳ Ｐゴシック" pitchFamily="34" charset="-128"/>
            </a:endParaRPr>
          </a:p>
          <a:p>
            <a:r>
              <a:rPr lang="en-US" altLang="en-US" i="0" baseline="0" dirty="0">
                <a:ea typeface="ＭＳ Ｐゴシック" pitchFamily="34" charset="-128"/>
              </a:rPr>
              <a:t>If you save it, it will be placed it in that area we talked about before, in your Dashboard. Which can be accessed in the drop down menu in the upper right hand corner of the screen.</a:t>
            </a:r>
          </a:p>
          <a:p>
            <a:pPr defTabSz="982597"/>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841073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i="0" baseline="0" dirty="0">
                <a:ea typeface="ＭＳ Ｐゴシック" pitchFamily="34" charset="-128"/>
              </a:rPr>
              <a:t>If we go into the Dashboard area and you had saved this client, it will list all of your saved ones in there for you. You can see the names, the coverage amounts, premium, when it was started, the last time there was anything done to it, how long it has been open, as well as the status.</a:t>
            </a:r>
          </a:p>
          <a:p>
            <a:br>
              <a:rPr lang="en-US" altLang="en-US" i="0" baseline="0" dirty="0">
                <a:ea typeface="ＭＳ Ｐゴシック" pitchFamily="34" charset="-128"/>
              </a:rPr>
            </a:br>
            <a:r>
              <a:rPr lang="en-US" altLang="en-US" i="0" baseline="0" dirty="0">
                <a:ea typeface="ＭＳ Ｐゴシック" pitchFamily="34" charset="-128"/>
              </a:rPr>
              <a:t>Note: If you have pending clients, the dashboard will be the first page that appears when you first log in. </a:t>
            </a:r>
          </a:p>
          <a:p>
            <a:endParaRPr lang="en-US" altLang="en-US" i="0" baseline="0" dirty="0">
              <a:ea typeface="ＭＳ Ｐゴシック" pitchFamily="34" charset="-128"/>
            </a:endParaRPr>
          </a:p>
          <a:p>
            <a:endParaRPr lang="en-US" altLang="en-US" i="1" baseline="0" dirty="0">
              <a:ea typeface="ＭＳ Ｐゴシック" pitchFamily="34" charset="-128"/>
            </a:endParaRPr>
          </a:p>
          <a:p>
            <a:r>
              <a:rPr lang="en-US" altLang="en-US" i="0" u="none" baseline="0" dirty="0">
                <a:ea typeface="ＭＳ Ｐゴシック" pitchFamily="34" charset="-128"/>
              </a:rPr>
              <a:t>But for today’s purpose, let’s not save it. Instead we will click Submit &amp; Continue and look at the docusign process. </a:t>
            </a:r>
          </a:p>
          <a:p>
            <a:pPr defTabSz="982597"/>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433810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0770">
              <a:defRPr/>
            </a:pPr>
            <a:r>
              <a:rPr lang="en-US" altLang="en-US" dirty="0"/>
              <a:t>The first method</a:t>
            </a:r>
            <a:r>
              <a:rPr lang="en-US" altLang="en-US" baseline="0" dirty="0"/>
              <a:t> is to eSign Documents now.</a:t>
            </a:r>
          </a:p>
        </p:txBody>
      </p:sp>
    </p:spTree>
    <p:extLst>
      <p:ext uri="{BB962C8B-B14F-4D97-AF65-F5344CB8AC3E}">
        <p14:creationId xmlns:p14="http://schemas.microsoft.com/office/powerpoint/2010/main" val="37220027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eSign Documents Now then click Submit and Continue for this method.</a:t>
            </a:r>
          </a:p>
          <a:p>
            <a:endParaRPr lang="en-US" dirty="0"/>
          </a:p>
        </p:txBody>
      </p:sp>
      <p:sp>
        <p:nvSpPr>
          <p:cNvPr id="4" name="Slide Number Placeholder 3"/>
          <p:cNvSpPr>
            <a:spLocks noGrp="1"/>
          </p:cNvSpPr>
          <p:nvPr>
            <p:ph type="sldNum" sz="quarter" idx="10"/>
          </p:nvPr>
        </p:nvSpPr>
        <p:spPr/>
        <p:txBody>
          <a:bodyPr/>
          <a:lstStyle/>
          <a:p>
            <a:fld id="{9C137CEE-3872-1F4B-86B7-37DC2E1038D1}" type="slidenum">
              <a:rPr lang="en-US" smtClean="0"/>
              <a:t>44</a:t>
            </a:fld>
            <a:endParaRPr lang="en-US" dirty="0"/>
          </a:p>
        </p:txBody>
      </p:sp>
    </p:spTree>
    <p:extLst>
      <p:ext uri="{BB962C8B-B14F-4D97-AF65-F5344CB8AC3E}">
        <p14:creationId xmlns:p14="http://schemas.microsoft.com/office/powerpoint/2010/main" val="21232929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Once</a:t>
            </a:r>
            <a:r>
              <a:rPr lang="en-US" altLang="en-US" baseline="0" dirty="0">
                <a:ea typeface="ＭＳ Ｐゴシック" pitchFamily="34" charset="-128"/>
              </a:rPr>
              <a:t> you have decided to eSign Documents now, you will need to read the following message to the applicant and check agree before clicking continue. </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3104841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Once we submit and continue</a:t>
            </a:r>
            <a:r>
              <a:rPr lang="en-US" altLang="en-US" baseline="0" dirty="0">
                <a:ea typeface="ＭＳ Ｐゴシック" pitchFamily="34" charset="-128"/>
              </a:rPr>
              <a:t>, </a:t>
            </a:r>
            <a:r>
              <a:rPr lang="en-US" altLang="en-US" i="0" baseline="0" dirty="0">
                <a:ea typeface="ＭＳ Ｐゴシック" pitchFamily="34" charset="-128"/>
              </a:rPr>
              <a:t>you will need to agree to use the electronic records and signatures. </a:t>
            </a:r>
          </a:p>
          <a:p>
            <a:endParaRPr lang="en-US" altLang="en-US" i="0" baseline="0" dirty="0">
              <a:ea typeface="ＭＳ Ｐゴシック" pitchFamily="34" charset="-128"/>
            </a:endParaRPr>
          </a:p>
          <a:p>
            <a:endParaRPr lang="en-US" altLang="en-US" i="1" baseline="0" dirty="0">
              <a:ea typeface="ＭＳ Ｐゴシック" pitchFamily="34" charset="-128"/>
            </a:endParaRPr>
          </a:p>
          <a:p>
            <a:r>
              <a:rPr lang="en-US" altLang="en-US" i="0" dirty="0">
                <a:ea typeface="ＭＳ Ｐゴシック" pitchFamily="34" charset="-128"/>
              </a:rPr>
              <a:t>Once you click there, you can click Continue </a:t>
            </a:r>
            <a:r>
              <a:rPr lang="en-US" altLang="en-US" i="0" baseline="0" dirty="0">
                <a:ea typeface="ＭＳ Ｐゴシック" pitchFamily="34" charset="-128"/>
              </a:rPr>
              <a:t>to bring up the filled out, PDF version of the application.</a:t>
            </a:r>
          </a:p>
          <a:p>
            <a:endParaRPr lang="en-US" dirty="0"/>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050267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66552"/>
            <a:r>
              <a:rPr lang="en-US" altLang="en-US" i="0" baseline="0" dirty="0">
                <a:ea typeface="ＭＳ Ｐゴシック" pitchFamily="34" charset="-128"/>
              </a:rPr>
              <a:t>To get the signatures of the client that applied you need to click on Start towards the top. </a:t>
            </a: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272282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i="0" baseline="0" dirty="0">
                <a:ea typeface="ＭＳ Ｐゴシック" pitchFamily="34" charset="-128"/>
              </a:rPr>
              <a:t>That will bring you to the first signature area. </a:t>
            </a:r>
          </a:p>
          <a:p>
            <a:endParaRPr lang="en-US" altLang="en-US" i="0" baseline="0" dirty="0">
              <a:ea typeface="ＭＳ Ｐゴシック" pitchFamily="34" charset="-128"/>
            </a:endParaRPr>
          </a:p>
          <a:p>
            <a:r>
              <a:rPr lang="en-US" altLang="en-US" i="0" baseline="0" dirty="0">
                <a:ea typeface="ＭＳ Ｐゴシック" pitchFamily="34" charset="-128"/>
              </a:rPr>
              <a:t>Click on the little sign red arrow there</a:t>
            </a: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41844684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66552"/>
            <a:r>
              <a:rPr lang="en-US" altLang="en-US" i="0" u="none" baseline="0" dirty="0">
                <a:ea typeface="ＭＳ Ｐゴシック" pitchFamily="34" charset="-128"/>
              </a:rPr>
              <a:t>And that will bring up your DocuSign options. DocuSign will prepopulate signatures for you there that you can utilize simply by clicking “Adopt and Sign”. You will notice there is a Draw option as well. If you are on a phone or tablet you can have the client use their finger or a stylus to sign it with that option. </a:t>
            </a:r>
            <a:endParaRPr lang="en-US" altLang="en-US" i="1"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426669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9C137CEE-3872-1F4B-86B7-37DC2E1038D1}" type="slidenum">
              <a:rPr lang="en-US" smtClean="0"/>
              <a:t>5</a:t>
            </a:fld>
            <a:endParaRPr lang="en-US" dirty="0"/>
          </a:p>
        </p:txBody>
      </p:sp>
    </p:spTree>
    <p:extLst>
      <p:ext uri="{BB962C8B-B14F-4D97-AF65-F5344CB8AC3E}">
        <p14:creationId xmlns:p14="http://schemas.microsoft.com/office/powerpoint/2010/main" val="1735234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66552"/>
            <a:r>
              <a:rPr lang="en-US" altLang="en-US" i="0" dirty="0">
                <a:ea typeface="ＭＳ Ｐゴシック" pitchFamily="34" charset="-128"/>
              </a:rPr>
              <a:t>If</a:t>
            </a:r>
            <a:r>
              <a:rPr lang="en-US" altLang="en-US" i="0" baseline="0" dirty="0">
                <a:ea typeface="ＭＳ Ｐゴシック" pitchFamily="34" charset="-128"/>
              </a:rPr>
              <a:t> you click Adopt and Sign that is going to populate all the necessary signatures in the application. Once that is complete you click on Finish and that ends the signature process.</a:t>
            </a:r>
            <a:endParaRPr lang="en-US" altLang="en-US" i="0"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9354487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66552"/>
            <a:r>
              <a:rPr lang="en-US" altLang="en-US" i="0" dirty="0">
                <a:ea typeface="ＭＳ Ｐゴシック" pitchFamily="34" charset="-128"/>
              </a:rPr>
              <a:t>If</a:t>
            </a:r>
            <a:r>
              <a:rPr lang="en-US" altLang="en-US" i="0" baseline="0" dirty="0">
                <a:ea typeface="ＭＳ Ｐゴシック" pitchFamily="34" charset="-128"/>
              </a:rPr>
              <a:t> you click Adopt and Sign that is going to populate all the necessary signatures in the application. Once that is complete you click on Finish and that ends the signature process. </a:t>
            </a:r>
            <a:endParaRPr lang="en-US" altLang="en-US" i="0"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2114691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a:t>
            </a:r>
            <a:r>
              <a:rPr lang="en-US" baseline="0" dirty="0"/>
              <a:t> each of those steps you will be notified that the application is complete and be provided the option to download the completed forms for you and your clients  records.</a:t>
            </a:r>
            <a:endParaRPr lang="en-US" dirty="0"/>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644581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0770">
              <a:defRPr/>
            </a:pPr>
            <a:r>
              <a:rPr lang="en-US" altLang="en-US" dirty="0">
                <a:ea typeface="ＭＳ Ｐゴシック" pitchFamily="34" charset="-128"/>
              </a:rPr>
              <a:t>Another</a:t>
            </a:r>
            <a:r>
              <a:rPr lang="en-US" altLang="en-US" baseline="0" dirty="0">
                <a:ea typeface="ＭＳ Ｐゴシック" pitchFamily="34" charset="-128"/>
              </a:rPr>
              <a:t> way to complete the application is to eSign Documents via Email.</a:t>
            </a:r>
            <a:endParaRPr lang="en-US" altLang="en-US" dirty="0">
              <a:ea typeface="ＭＳ Ｐゴシック" pitchFamily="34" charset="-128"/>
            </a:endParaRPr>
          </a:p>
        </p:txBody>
      </p:sp>
    </p:spTree>
    <p:extLst>
      <p:ext uri="{BB962C8B-B14F-4D97-AF65-F5344CB8AC3E}">
        <p14:creationId xmlns:p14="http://schemas.microsoft.com/office/powerpoint/2010/main" val="2976312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Choose eSign Documents via</a:t>
            </a:r>
            <a:r>
              <a:rPr lang="en-US" altLang="en-US" baseline="0" dirty="0">
                <a:ea typeface="ＭＳ Ｐゴシック" pitchFamily="34" charset="-128"/>
              </a:rPr>
              <a:t> email then click Submit and Continue for this method.</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2231169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After selecting that submission method, you will be given</a:t>
            </a:r>
            <a:r>
              <a:rPr lang="en-US" altLang="en-US" baseline="0" dirty="0">
                <a:ea typeface="ＭＳ Ｐゴシック" pitchFamily="34" charset="-128"/>
              </a:rPr>
              <a:t> an eSignature Confirmation screen that outlines the details of this process as well as the email address of the insured that the information is going to go to.</a:t>
            </a:r>
          </a:p>
          <a:p>
            <a:endParaRPr lang="en-US" altLang="en-US" baseline="0" dirty="0">
              <a:ea typeface="ＭＳ Ｐゴシック" pitchFamily="34" charset="-128"/>
            </a:endParaRPr>
          </a:p>
          <a:p>
            <a:r>
              <a:rPr lang="en-US" altLang="en-US" baseline="0" dirty="0">
                <a:ea typeface="ＭＳ Ｐゴシック" pitchFamily="34" charset="-128"/>
              </a:rPr>
              <a:t>Click Continue to move on.</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9664910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After</a:t>
            </a:r>
            <a:r>
              <a:rPr lang="en-US" altLang="en-US" baseline="0" dirty="0">
                <a:ea typeface="ＭＳ Ｐゴシック" pitchFamily="34" charset="-128"/>
              </a:rPr>
              <a:t> that, you will be taken back to the Client Consent &amp; Signature screen where you need to click Submit and Continue.</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36508361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You then will</a:t>
            </a:r>
            <a:r>
              <a:rPr lang="en-US" altLang="en-US" baseline="0" dirty="0">
                <a:ea typeface="ＭＳ Ｐゴシック" pitchFamily="34" charset="-128"/>
              </a:rPr>
              <a:t> see the confirmation screen again where you must read the statements to the customer, check that you have done so, then click continue. </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35540255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Finally, you will get the details about what is next. </a:t>
            </a:r>
          </a:p>
          <a:p>
            <a:endParaRPr lang="en-US" altLang="en-US" dirty="0">
              <a:ea typeface="ＭＳ Ｐゴシック" pitchFamily="34" charset="-128"/>
            </a:endParaRPr>
          </a:p>
          <a:p>
            <a:r>
              <a:rPr lang="en-US" altLang="en-US" dirty="0">
                <a:ea typeface="ＭＳ Ｐゴシック" pitchFamily="34" charset="-128"/>
              </a:rPr>
              <a:t>This</a:t>
            </a:r>
            <a:r>
              <a:rPr lang="en-US" altLang="en-US" baseline="0" dirty="0">
                <a:ea typeface="ＭＳ Ｐゴシック" pitchFamily="34" charset="-128"/>
              </a:rPr>
              <a:t> screen notifies you that the application has been sent via email to your client for electronic signature and shows you how to track the progress of the application on the Dashboard, all the way up until the process has been completed by the client.</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2981484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0770">
              <a:defRPr/>
            </a:pPr>
            <a:r>
              <a:rPr lang="en-US" altLang="en-US" dirty="0">
                <a:ea typeface="ＭＳ Ｐゴシック" pitchFamily="34" charset="-128"/>
              </a:rPr>
              <a:t>The final way to complete the online</a:t>
            </a:r>
            <a:r>
              <a:rPr lang="en-US" altLang="en-US" baseline="0" dirty="0">
                <a:ea typeface="ＭＳ Ｐゴシック" pitchFamily="34" charset="-128"/>
              </a:rPr>
              <a:t> application is by using a voice signature. So if you utilize or if you have voice recording with your firm this would also be a viable option for obtaining the signatures. </a:t>
            </a:r>
            <a:endParaRPr lang="en-US" altLang="en-US" dirty="0">
              <a:ea typeface="ＭＳ Ｐゴシック" pitchFamily="34" charset="-128"/>
            </a:endParaRPr>
          </a:p>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66552">
              <a:defRPr/>
            </a:pPr>
            <a:r>
              <a:rPr lang="en-US" altLang="en-US" baseline="0" dirty="0">
                <a:ea typeface="ＭＳ Ｐゴシック" pitchFamily="34" charset="-128"/>
              </a:rPr>
              <a:t>Some other requirements to be aware of with this GIWL product:</a:t>
            </a:r>
          </a:p>
          <a:p>
            <a:pPr defTabSz="966552">
              <a:defRPr/>
            </a:pPr>
            <a:endParaRPr lang="en-US" altLang="en-US" baseline="0" dirty="0">
              <a:ea typeface="ＭＳ Ｐゴシック" pitchFamily="34" charset="-128"/>
            </a:endParaRPr>
          </a:p>
          <a:p>
            <a:pPr defTabSz="966552">
              <a:defRPr/>
            </a:pPr>
            <a:r>
              <a:rPr lang="en-US" altLang="en-US" baseline="0" dirty="0">
                <a:ea typeface="ＭＳ Ｐゴシック" pitchFamily="34" charset="-128"/>
              </a:rPr>
              <a:t>The insured must be the owner</a:t>
            </a:r>
          </a:p>
          <a:p>
            <a:pPr defTabSz="966552">
              <a:defRPr/>
            </a:pPr>
            <a:endParaRPr lang="en-US" altLang="en-US" baseline="0" dirty="0">
              <a:ea typeface="ＭＳ Ｐゴシック" pitchFamily="34" charset="-128"/>
            </a:endParaRPr>
          </a:p>
          <a:p>
            <a:pPr defTabSz="966552">
              <a:defRPr/>
            </a:pPr>
            <a:r>
              <a:rPr lang="en-US" altLang="en-US" baseline="0" dirty="0">
                <a:ea typeface="ＭＳ Ｐゴシック" pitchFamily="34" charset="-128"/>
              </a:rPr>
              <a:t>The payor though can be different than the insured. (Again note that foreign nationals are not allowed to purchase this product and foreign nationals are not allowed to be the payor either)</a:t>
            </a:r>
          </a:p>
          <a:p>
            <a:pPr defTabSz="966552">
              <a:defRPr/>
            </a:pPr>
            <a:br>
              <a:rPr lang="en-US" altLang="en-US" baseline="0" dirty="0">
                <a:ea typeface="ＭＳ Ｐゴシック" pitchFamily="34" charset="-128"/>
              </a:rPr>
            </a:br>
            <a:r>
              <a:rPr lang="en-US" altLang="en-US" baseline="0" dirty="0">
                <a:ea typeface="ＭＳ Ｐゴシック" pitchFamily="34" charset="-128"/>
              </a:rPr>
              <a:t>From an application standpoint, the social security number is required. </a:t>
            </a:r>
          </a:p>
          <a:p>
            <a:pPr defTabSz="966552">
              <a:defRPr/>
            </a:pPr>
            <a:endParaRPr lang="en-US" altLang="en-US" baseline="0" dirty="0">
              <a:ea typeface="ＭＳ Ｐゴシック" pitchFamily="34" charset="-128"/>
            </a:endParaRPr>
          </a:p>
          <a:p>
            <a:pPr defTabSz="966552">
              <a:defRPr/>
            </a:pPr>
            <a:r>
              <a:rPr lang="en-US" altLang="en-US" baseline="0" dirty="0">
                <a:ea typeface="ＭＳ Ｐゴシック" pitchFamily="34" charset="-128"/>
              </a:rPr>
              <a:t>Only one policy is allowed per owner/insured in a twelve month period and the insured can get no more than $25k in total of guaranteed issue insurance from American General. </a:t>
            </a:r>
          </a:p>
          <a:p>
            <a:pPr defTabSz="966552">
              <a:defRPr/>
            </a:pPr>
            <a:endParaRPr lang="en-US" altLang="en-US" baseline="0" dirty="0">
              <a:ea typeface="ＭＳ Ｐゴシック" pitchFamily="34" charset="-128"/>
            </a:endParaRPr>
          </a:p>
          <a:p>
            <a:pPr defTabSz="966552">
              <a:defRPr/>
            </a:pPr>
            <a:r>
              <a:rPr lang="en-US" altLang="en-US" baseline="0" dirty="0">
                <a:ea typeface="ＭＳ Ｐゴシック" pitchFamily="34" charset="-128"/>
              </a:rPr>
              <a:t>So, they could purchase a $10k policy this year and after 12 months goes by they could apply and purchase another policy, say $15k, and that would give them their total $25k maximum aggregate guaranteed issue life insurance from American General then they could not purchase any more.</a:t>
            </a:r>
          </a:p>
          <a:p>
            <a:pPr defTabSz="966552">
              <a:defRPr/>
            </a:pPr>
            <a:endParaRPr lang="en-US" altLang="en-US" baseline="0" dirty="0">
              <a:ea typeface="ＭＳ Ｐゴシック" pitchFamily="34" charset="-128"/>
            </a:endParaRPr>
          </a:p>
          <a:p>
            <a:pPr defTabSz="966552">
              <a:defRPr/>
            </a:pPr>
            <a:endParaRPr lang="en-US" altLang="en-US" baseline="0" dirty="0">
              <a:ea typeface="ＭＳ Ｐゴシック" pitchFamily="34" charset="-128"/>
            </a:endParaRPr>
          </a:p>
          <a:p>
            <a:pPr defTabSz="966552">
              <a:defRPr/>
            </a:pPr>
            <a:r>
              <a:rPr lang="en-US" altLang="en-US" baseline="0" dirty="0">
                <a:ea typeface="ＭＳ Ｐゴシック" pitchFamily="34" charset="-128"/>
              </a:rPr>
              <a:t>There are no replacements or conversions allowed into this product.</a:t>
            </a:r>
          </a:p>
          <a:p>
            <a:pPr defTabSz="966552">
              <a:defRPr/>
            </a:pPr>
            <a:endParaRPr lang="en-US" altLang="en-US" baseline="0" dirty="0">
              <a:ea typeface="ＭＳ Ｐゴシック" pitchFamily="34" charset="-128"/>
            </a:endParaRPr>
          </a:p>
          <a:p>
            <a:pPr defTabSz="966552">
              <a:defRPr/>
            </a:pPr>
            <a:r>
              <a:rPr lang="en-US" altLang="en-US" baseline="0" dirty="0">
                <a:ea typeface="ＭＳ Ｐゴシック" pitchFamily="34" charset="-128"/>
              </a:rPr>
              <a:t>And the payment options available include bank draft, credit card, and  a social security debit card. Payment date can be scheduled to match policy effective date on bank draft only. We will take a look at the application and electronic process in a little bit to see how you do that.</a:t>
            </a:r>
          </a:p>
          <a:p>
            <a:pPr defTabSz="966552">
              <a:defRPr/>
            </a:pPr>
            <a:endParaRPr lang="en-US" altLang="en-US" baseline="0" dirty="0">
              <a:ea typeface="ＭＳ Ｐゴシック" pitchFamily="34" charset="-128"/>
            </a:endParaRPr>
          </a:p>
          <a:p>
            <a:endParaRPr lang="en-US" altLang="en-US" baseline="0" dirty="0">
              <a:ea typeface="ＭＳ Ｐゴシック" pitchFamily="34" charset="-128"/>
            </a:endParaRPr>
          </a:p>
          <a:p>
            <a:r>
              <a:rPr lang="en-US" altLang="en-US" baseline="0" dirty="0">
                <a:ea typeface="ＭＳ Ｐゴシック" pitchFamily="34" charset="-128"/>
              </a:rPr>
              <a:t>*Direct billing not available even though it may be an option on the application.</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6710515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For this method,</a:t>
            </a:r>
            <a:r>
              <a:rPr lang="en-US" altLang="en-US" baseline="0" dirty="0">
                <a:ea typeface="ＭＳ Ｐゴシック" pitchFamily="34" charset="-128"/>
              </a:rPr>
              <a:t> select Obtain Voice Signature then click Submit and Continue.</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7384637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You must again read these</a:t>
            </a:r>
            <a:r>
              <a:rPr lang="en-US" altLang="en-US" baseline="0" dirty="0">
                <a:ea typeface="ＭＳ Ｐゴシック" pitchFamily="34" charset="-128"/>
              </a:rPr>
              <a:t> statements to your customer at this time, check that you have done so, then click Continue.</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13655689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Because</a:t>
            </a:r>
            <a:r>
              <a:rPr lang="en-US" altLang="en-US" baseline="0" dirty="0">
                <a:ea typeface="ＭＳ Ｐゴシック" pitchFamily="34" charset="-128"/>
              </a:rPr>
              <a:t> of the signature type, there is another voice signature disclosure that you must read to the customer, check that you have done so, then click continue.</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6623922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baseline="0" dirty="0"/>
              <a:t>Here are more disclosures now for the voice signature process that have to be competed and read to the customer at this time. </a:t>
            </a:r>
          </a:p>
          <a:p>
            <a:endParaRPr lang="en-US" i="0" baseline="0" dirty="0"/>
          </a:p>
          <a:p>
            <a:r>
              <a:rPr lang="en-US" i="0" baseline="0" dirty="0"/>
              <a:t>You also see there is an area you are going to need to enter the Voice Signature Reference ID which links that recorded voice signature to this application for recordkeeping and legal purposes. </a:t>
            </a:r>
          </a:p>
          <a:p>
            <a:endParaRPr lang="en-US" i="0" baseline="0" dirty="0"/>
          </a:p>
          <a:p>
            <a:r>
              <a:rPr lang="en-US" i="0" baseline="0" dirty="0"/>
              <a:t>Once you have that, click Continue and you will have another statement that has to be read to the customer at this time. Check the box, click continue and it is now complete and you will end up at the same screen where you can download the application. </a:t>
            </a:r>
            <a:endParaRPr lang="en-US" i="1" dirty="0"/>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7609229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baseline="0" dirty="0"/>
              <a:t>The final step in this process shows that the application is complete and provides links for you to download copies of the application and disclosures for you and your client. </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11629502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ea typeface="ＭＳ Ｐゴシック" pitchFamily="34" charset="-128"/>
              </a:rPr>
              <a:t>For additional information</a:t>
            </a:r>
            <a:r>
              <a:rPr lang="en-US" altLang="en-US" baseline="0" dirty="0">
                <a:ea typeface="ＭＳ Ｐゴシック" pitchFamily="34" charset="-128"/>
              </a:rPr>
              <a:t> here are just a few of the valuable marketing materials for you. There is a consumer brochure, producer guide, a rate calculator and maximum payment flyer, as well as an agent recruiting flyer.</a:t>
            </a:r>
          </a:p>
          <a:p>
            <a:pPr defTabSz="950770">
              <a:defRPr/>
            </a:pPr>
            <a:br>
              <a:rPr lang="en-US" baseline="0" dirty="0">
                <a:ea typeface="ＭＳ Ｐゴシック" pitchFamily="34" charset="-128"/>
              </a:rPr>
            </a:br>
            <a:r>
              <a:rPr lang="en-US" baseline="0" dirty="0">
                <a:ea typeface="ＭＳ Ｐゴシック" pitchFamily="34" charset="-128"/>
              </a:rPr>
              <a:t>These pieces can all be found on the GIWL playbook at www.aig.com/GIWLplaybook.</a:t>
            </a:r>
            <a:endParaRPr lang="en-US" dirty="0"/>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42001042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ea typeface="ＭＳ Ｐゴシック" pitchFamily="34" charset="-128"/>
              </a:rPr>
              <a:t>Here is a look a</a:t>
            </a:r>
            <a:r>
              <a:rPr lang="en-US" altLang="en-US" baseline="0" dirty="0">
                <a:ea typeface="ＭＳ Ｐゴシック" pitchFamily="34" charset="-128"/>
              </a:rPr>
              <a:t>t the state availability. Note that this product is approved in all states except , NY and Maine. Also note there are some rider approval differences where the chronic and/or terminal illness riders are not available in all states. </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4043396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ea typeface="+mn-ea"/>
              </a:rPr>
              <a:t>PA paper</a:t>
            </a:r>
            <a:r>
              <a:rPr lang="en-US" altLang="en-US" baseline="0" dirty="0">
                <a:ea typeface="+mn-ea"/>
              </a:rPr>
              <a:t> applications only using the fax in process.</a:t>
            </a:r>
          </a:p>
        </p:txBody>
      </p:sp>
      <p:sp>
        <p:nvSpPr>
          <p:cNvPr id="4" name="Slide Number Placeholder 3"/>
          <p:cNvSpPr>
            <a:spLocks noGrp="1"/>
          </p:cNvSpPr>
          <p:nvPr>
            <p:ph type="sldNum" sz="quarter" idx="10"/>
          </p:nvPr>
        </p:nvSpPr>
        <p:spPr/>
        <p:txBody>
          <a:bodyPr/>
          <a:lstStyle/>
          <a:p>
            <a:fld id="{65089F05-CCB2-4A88-A7EF-1DFCC887BB1C}"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40147009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0770">
              <a:defRPr/>
            </a:pPr>
            <a:r>
              <a:rPr lang="en-US" altLang="en-US" dirty="0">
                <a:ea typeface="ＭＳ Ｐゴシック" pitchFamily="34" charset="-128"/>
              </a:rPr>
              <a:t>That’s it for today</a:t>
            </a:r>
            <a:r>
              <a:rPr lang="en-US" altLang="en-US" baseline="0" dirty="0">
                <a:ea typeface="ＭＳ Ｐゴシック" pitchFamily="34" charset="-128"/>
              </a:rPr>
              <a:t>. I want to thank you all for your time. If you have any questions please don’t hesitate to reach out to us. Thanks again. </a:t>
            </a:r>
            <a:endParaRPr lang="en-US" altLang="en-US" dirty="0">
              <a:ea typeface="ＭＳ Ｐゴシック" pitchFamily="34" charset="-128"/>
            </a:endParaRPr>
          </a:p>
        </p:txBody>
      </p:sp>
    </p:spTree>
    <p:extLst>
      <p:ext uri="{BB962C8B-B14F-4D97-AF65-F5344CB8AC3E}">
        <p14:creationId xmlns:p14="http://schemas.microsoft.com/office/powerpoint/2010/main" val="11241871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9C137CEE-3872-1F4B-86B7-37DC2E1038D1}" type="slidenum">
              <a:rPr lang="en-US" smtClean="0"/>
              <a:t>69</a:t>
            </a:fld>
            <a:endParaRPr lang="en-US" dirty="0"/>
          </a:p>
        </p:txBody>
      </p:sp>
    </p:spTree>
    <p:extLst>
      <p:ext uri="{BB962C8B-B14F-4D97-AF65-F5344CB8AC3E}">
        <p14:creationId xmlns:p14="http://schemas.microsoft.com/office/powerpoint/2010/main" val="18415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ea typeface="ＭＳ Ｐゴシック" pitchFamily="34" charset="-128"/>
              </a:rPr>
              <a:t>Do note that there are chargeback</a:t>
            </a:r>
            <a:r>
              <a:rPr lang="en-US" altLang="en-US" baseline="0" dirty="0">
                <a:ea typeface="ＭＳ Ｐゴシック" pitchFamily="34" charset="-128"/>
              </a:rPr>
              <a:t> rules in place for this product. The chargebacks on lapse and surrenders apply for year one only. If the lapse is in months 1-6 there is a 25% commission chargeback. After 6 months there is no chargeback for lapse.</a:t>
            </a:r>
          </a:p>
          <a:p>
            <a:pPr defTabSz="950770">
              <a:defRPr/>
            </a:pPr>
            <a:br>
              <a:rPr lang="en-US" altLang="en-US" baseline="0" dirty="0">
                <a:ea typeface="ＭＳ Ｐゴシック" pitchFamily="34" charset="-128"/>
              </a:rPr>
            </a:br>
            <a:r>
              <a:rPr lang="en-US" altLang="en-US" baseline="0" dirty="0">
                <a:ea typeface="ＭＳ Ｐゴシック" pitchFamily="34" charset="-128"/>
              </a:rPr>
              <a:t>For death, there is a 100% chargeback if the insured dies in year 1 and a 50% chargeback if they die in year 2. </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819A84C3-21D7-40BE-B340-21BC0FF2F5D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903340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37">
              <a:defRPr/>
            </a:pPr>
            <a:r>
              <a:rPr lang="en-US" altLang="en-US" baseline="0" dirty="0">
                <a:ea typeface="ＭＳ Ｐゴシック" pitchFamily="34" charset="-128"/>
              </a:rPr>
              <a:t>Mutual of Omaha sells two very similar products in different channels.  The one here is the one sold through AGL Direct.  The New York Life product is marketed through AARP, as their very similar unbranded product is not sold any longer. </a:t>
            </a:r>
          </a:p>
          <a:p>
            <a:pPr defTabSz="950737">
              <a:defRPr/>
            </a:pPr>
            <a:endParaRPr lang="en-US" altLang="en-US" baseline="0" dirty="0">
              <a:ea typeface="ＭＳ Ｐゴシック" pitchFamily="34" charset="-128"/>
            </a:endParaRPr>
          </a:p>
          <a:p>
            <a:pPr defTabSz="950737">
              <a:defRPr/>
            </a:pPr>
            <a:r>
              <a:rPr lang="en-US" altLang="en-US" baseline="0" dirty="0">
                <a:ea typeface="ＭＳ Ｐゴシック" pitchFamily="34" charset="-128"/>
              </a:rPr>
              <a:t>Our product has a maximum face amount of $25,000, which is as large as any other product in the GIWL space.</a:t>
            </a:r>
          </a:p>
          <a:p>
            <a:pPr defTabSz="950737">
              <a:defRPr/>
            </a:pPr>
            <a:endParaRPr lang="en-US" altLang="en-US" baseline="0" dirty="0">
              <a:ea typeface="ＭＳ Ｐゴシック" pitchFamily="34" charset="-128"/>
            </a:endParaRPr>
          </a:p>
          <a:p>
            <a:pPr defTabSz="950737">
              <a:defRPr/>
            </a:pPr>
            <a:r>
              <a:rPr lang="en-US" altLang="en-US" baseline="0" dirty="0">
                <a:ea typeface="ＭＳ Ｐゴシック" pitchFamily="34" charset="-128"/>
              </a:rPr>
              <a:t>But the things that really separate our product from the competition are the two rows at the bottom. The chronic illness and terminal illness benefits that are included automatically on our GIWL product.  The issue of chronic illness and how to pay for it is certainly a major concern for seniors and a selling point of our product.  To note, with the September 2018 reprice, its benefit has been reduced to a maximum of 25% rather than 50% of premiums paid.</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819A84C3-21D7-40BE-B340-21BC0FF2F5D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756333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37">
              <a:defRPr/>
            </a:pPr>
            <a:r>
              <a:rPr lang="en-US" altLang="en-US" dirty="0">
                <a:ea typeface="ＭＳ Ｐゴシック" pitchFamily="34" charset="-128"/>
              </a:rPr>
              <a:t>From a pricing standpoint, we have the same competitors here, comparing</a:t>
            </a:r>
            <a:r>
              <a:rPr lang="en-US" altLang="en-US" baseline="0" dirty="0">
                <a:ea typeface="ＭＳ Ｐゴシック" pitchFamily="34" charset="-128"/>
              </a:rPr>
              <a:t> three</a:t>
            </a:r>
            <a:r>
              <a:rPr lang="en-US" altLang="en-US" dirty="0">
                <a:ea typeface="ＭＳ Ｐゴシック" pitchFamily="34" charset="-128"/>
              </a:rPr>
              <a:t> different</a:t>
            </a:r>
            <a:r>
              <a:rPr lang="en-US" altLang="en-US" baseline="0" dirty="0">
                <a:ea typeface="ＭＳ Ｐゴシック" pitchFamily="34" charset="-128"/>
              </a:rPr>
              <a:t> death benefit increments.  From top to bottom: $10K, $15K, and $20K. These are monthly premium comparisons with issue ages 55, 65, and 75 for both male and female.</a:t>
            </a:r>
          </a:p>
          <a:p>
            <a:pPr defTabSz="950737">
              <a:defRPr/>
            </a:pPr>
            <a:endParaRPr lang="en-US" altLang="en-US" baseline="0" dirty="0">
              <a:ea typeface="ＭＳ Ｐゴシック" pitchFamily="34" charset="-128"/>
            </a:endParaRPr>
          </a:p>
          <a:p>
            <a:pPr defTabSz="950737">
              <a:defRPr/>
            </a:pPr>
            <a:r>
              <a:rPr lang="en-US" altLang="en-US" baseline="0" dirty="0">
                <a:ea typeface="ＭＳ Ｐゴシック" pitchFamily="34" charset="-128"/>
              </a:rPr>
              <a:t>Our product is generally cheaper than the competitors other than Mutual of Omaha New York Life, and Gerber at $20,000.  But, beyond the pricing, from a value proposition we do have the built in chronic and terminal illness benefits available. </a:t>
            </a:r>
          </a:p>
          <a:p>
            <a:pPr defTabSz="950737">
              <a:defRPr/>
            </a:pPr>
            <a:endParaRPr lang="en-US" altLang="en-US" baseline="0" dirty="0">
              <a:ea typeface="ＭＳ Ｐゴシック" pitchFamily="34" charset="-128"/>
            </a:endParaRPr>
          </a:p>
          <a:p>
            <a:pPr defTabSz="950737">
              <a:defRPr/>
            </a:pPr>
            <a:r>
              <a:rPr lang="en-US" altLang="en-US" baseline="0" dirty="0">
                <a:ea typeface="ＭＳ Ｐゴシック" pitchFamily="34" charset="-128"/>
              </a:rPr>
              <a:t>To note, the rates shown for Gerber are their ACH rates, which are 8% cheaper than their rates when paid by credit card.</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819A84C3-21D7-40BE-B340-21BC0FF2F5D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626261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Multi color Title slide Product 2020">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D1E3AE-C4D8-344D-8913-8E4A4543490F}"/>
              </a:ext>
            </a:extLst>
          </p:cNvPr>
          <p:cNvSpPr/>
          <p:nvPr userDrawn="1"/>
        </p:nvSpPr>
        <p:spPr>
          <a:xfrm>
            <a:off x="0" y="0"/>
            <a:ext cx="1219200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grpSp>
        <p:nvGrpSpPr>
          <p:cNvPr id="7" name="Group 6">
            <a:extLst>
              <a:ext uri="{FF2B5EF4-FFF2-40B4-BE49-F238E27FC236}">
                <a16:creationId xmlns:a16="http://schemas.microsoft.com/office/drawing/2014/main" id="{1C2674B7-D3B1-1A45-9336-EC400CD3985A}"/>
              </a:ext>
            </a:extLst>
          </p:cNvPr>
          <p:cNvGrpSpPr/>
          <p:nvPr userDrawn="1"/>
        </p:nvGrpSpPr>
        <p:grpSpPr>
          <a:xfrm>
            <a:off x="0" y="1371601"/>
            <a:ext cx="12252960" cy="228601"/>
            <a:chOff x="0" y="1491273"/>
            <a:chExt cx="12055672" cy="228601"/>
          </a:xfrm>
        </p:grpSpPr>
        <p:sp>
          <p:nvSpPr>
            <p:cNvPr id="9" name="Rectangle 8">
              <a:extLst>
                <a:ext uri="{FF2B5EF4-FFF2-40B4-BE49-F238E27FC236}">
                  <a16:creationId xmlns:a16="http://schemas.microsoft.com/office/drawing/2014/main" id="{334FFA1F-E1D2-9A41-A334-5B022D1B44D6}"/>
                </a:ext>
              </a:extLst>
            </p:cNvPr>
            <p:cNvSpPr/>
            <p:nvPr/>
          </p:nvSpPr>
          <p:spPr>
            <a:xfrm>
              <a:off x="0" y="1491273"/>
              <a:ext cx="1508760" cy="228600"/>
            </a:xfrm>
            <a:prstGeom prst="rect">
              <a:avLst/>
            </a:prstGeom>
            <a:solidFill>
              <a:srgbClr val="8F4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6DD3D5D-5D54-9448-A8D5-DD5B61705051}"/>
                </a:ext>
              </a:extLst>
            </p:cNvPr>
            <p:cNvSpPr/>
            <p:nvPr/>
          </p:nvSpPr>
          <p:spPr>
            <a:xfrm>
              <a:off x="1508125" y="1491273"/>
              <a:ext cx="1508760" cy="228600"/>
            </a:xfrm>
            <a:prstGeom prst="rect">
              <a:avLst/>
            </a:prstGeom>
            <a:solidFill>
              <a:srgbClr val="FFB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C308584-4621-5944-A3D7-7423489B7D8B}"/>
                </a:ext>
              </a:extLst>
            </p:cNvPr>
            <p:cNvSpPr/>
            <p:nvPr/>
          </p:nvSpPr>
          <p:spPr>
            <a:xfrm>
              <a:off x="3016250" y="1491273"/>
              <a:ext cx="1508760" cy="228600"/>
            </a:xfrm>
            <a:prstGeom prst="rect">
              <a:avLst/>
            </a:prstGeom>
            <a:solidFill>
              <a:srgbClr val="EC1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29F4E8E-D9E1-B447-8007-E22E598A8022}"/>
                </a:ext>
              </a:extLst>
            </p:cNvPr>
            <p:cNvSpPr/>
            <p:nvPr/>
          </p:nvSpPr>
          <p:spPr>
            <a:xfrm>
              <a:off x="4524375" y="1491273"/>
              <a:ext cx="1508760" cy="22860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FB50E05-B769-7849-8A13-5E3AD4E27189}"/>
                </a:ext>
              </a:extLst>
            </p:cNvPr>
            <p:cNvSpPr/>
            <p:nvPr/>
          </p:nvSpPr>
          <p:spPr>
            <a:xfrm>
              <a:off x="6022537" y="1491274"/>
              <a:ext cx="1508760" cy="22860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44EFAF0-9D46-2F41-B21C-526E04266CED}"/>
                </a:ext>
              </a:extLst>
            </p:cNvPr>
            <p:cNvSpPr/>
            <p:nvPr/>
          </p:nvSpPr>
          <p:spPr>
            <a:xfrm>
              <a:off x="7530662" y="1491274"/>
              <a:ext cx="1508760" cy="228600"/>
            </a:xfrm>
            <a:prstGeom prst="rect">
              <a:avLst/>
            </a:prstGeom>
            <a:solidFill>
              <a:srgbClr val="00B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C1C1B39-EB01-B84D-8255-56145A0875B1}"/>
                </a:ext>
              </a:extLst>
            </p:cNvPr>
            <p:cNvSpPr/>
            <p:nvPr/>
          </p:nvSpPr>
          <p:spPr>
            <a:xfrm>
              <a:off x="9038787" y="1491274"/>
              <a:ext cx="1508760" cy="22860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CEECE6F-592F-3C4B-A110-60F96D936A0B}"/>
                </a:ext>
              </a:extLst>
            </p:cNvPr>
            <p:cNvSpPr/>
            <p:nvPr/>
          </p:nvSpPr>
          <p:spPr>
            <a:xfrm>
              <a:off x="10546912" y="1491274"/>
              <a:ext cx="1508760" cy="22860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descr="AIG_r_w.png">
            <a:extLst>
              <a:ext uri="{FF2B5EF4-FFF2-40B4-BE49-F238E27FC236}">
                <a16:creationId xmlns:a16="http://schemas.microsoft.com/office/drawing/2014/main" id="{208AB7A8-886D-3D44-A593-AB7BA7291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2457" y="559082"/>
            <a:ext cx="936171" cy="457200"/>
          </a:xfrm>
          <a:prstGeom prst="rect">
            <a:avLst/>
          </a:prstGeom>
        </p:spPr>
      </p:pic>
      <p:pic>
        <p:nvPicPr>
          <p:cNvPr id="5" name="Picture 4">
            <a:extLst>
              <a:ext uri="{FF2B5EF4-FFF2-40B4-BE49-F238E27FC236}">
                <a16:creationId xmlns:a16="http://schemas.microsoft.com/office/drawing/2014/main" id="{F6A2C1C7-E24C-3340-BF4A-ABFE25D7F4E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0350" y="509979"/>
            <a:ext cx="6108700" cy="635000"/>
          </a:xfrm>
          <a:prstGeom prst="rect">
            <a:avLst/>
          </a:prstGeom>
        </p:spPr>
      </p:pic>
      <p:sp>
        <p:nvSpPr>
          <p:cNvPr id="43" name="Slide Number Placeholder 27">
            <a:extLst>
              <a:ext uri="{FF2B5EF4-FFF2-40B4-BE49-F238E27FC236}">
                <a16:creationId xmlns:a16="http://schemas.microsoft.com/office/drawing/2014/main" id="{4C4DCEAA-CC49-FC45-9DC3-0502BBCA4771}"/>
              </a:ext>
            </a:extLst>
          </p:cNvPr>
          <p:cNvSpPr>
            <a:spLocks noGrp="1"/>
          </p:cNvSpPr>
          <p:nvPr>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latin typeface="Arial" charset="0"/>
                <a:ea typeface="Arial" charset="0"/>
                <a:cs typeface="Arial" charset="0"/>
              </a:rPr>
              <a:t>FOR FINANCIAL PROFESSIONAL USE ONLY </a:t>
            </a:r>
            <a:r>
              <a:rPr lang="mr-IN" altLang="en-US">
                <a:latin typeface="Arial" charset="0"/>
                <a:ea typeface="Arial" charset="0"/>
                <a:cs typeface="Arial" charset="0"/>
              </a:rPr>
              <a:t>–</a:t>
            </a:r>
            <a:r>
              <a:rPr lang="en-US" altLang="en-US" dirty="0">
                <a:latin typeface="Arial" charset="0"/>
                <a:ea typeface="Arial" charset="0"/>
                <a:cs typeface="Arial" charset="0"/>
              </a:rPr>
              <a:t> NOT FOR PUBLIC DISTRIBUTION.</a:t>
            </a:r>
          </a:p>
        </p:txBody>
      </p:sp>
    </p:spTree>
    <p:extLst>
      <p:ext uri="{BB962C8B-B14F-4D97-AF65-F5344CB8AC3E}">
        <p14:creationId xmlns:p14="http://schemas.microsoft.com/office/powerpoint/2010/main" val="216570888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and Solid transition-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6" name="Rectangle 5">
            <a:extLst>
              <a:ext uri="{FF2B5EF4-FFF2-40B4-BE49-F238E27FC236}">
                <a16:creationId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75000"/>
                  </a:schemeClr>
                </a:solidFill>
                <a:latin typeface="Arial" charset="0"/>
                <a:ea typeface="Arial" charset="0"/>
                <a:cs typeface="Arial" charset="0"/>
              </a:rPr>
              <a:t>FOR FINANCIAL PROFESSIONAL USE ONLY </a:t>
            </a:r>
            <a:r>
              <a:rPr lang="mr-IN" altLang="en-US" sz="900" dirty="0">
                <a:solidFill>
                  <a:schemeClr val="bg1">
                    <a:lumMod val="75000"/>
                  </a:schemeClr>
                </a:solidFill>
                <a:latin typeface="Arial" charset="0"/>
                <a:ea typeface="Arial" charset="0"/>
                <a:cs typeface="Arial" charset="0"/>
              </a:rPr>
              <a:t>–</a:t>
            </a:r>
            <a:r>
              <a:rPr lang="en-US" altLang="en-US" sz="900" dirty="0">
                <a:solidFill>
                  <a:schemeClr val="bg1">
                    <a:lumMod val="75000"/>
                  </a:schemeClr>
                </a:solidFill>
                <a:latin typeface="Arial" charset="0"/>
                <a:ea typeface="Arial" charset="0"/>
                <a:cs typeface="Arial" charset="0"/>
              </a:rPr>
              <a:t> NOT FOR PUBLIC DISTRIBUTION.</a:t>
            </a:r>
          </a:p>
        </p:txBody>
      </p:sp>
      <p:sp>
        <p:nvSpPr>
          <p:cNvPr id="5" name="Rectangle 4">
            <a:extLst>
              <a:ext uri="{FF2B5EF4-FFF2-40B4-BE49-F238E27FC236}">
                <a16:creationId xmlns:a16="http://schemas.microsoft.com/office/drawing/2014/main" id="{74A53EE4-71B7-974B-AC99-42B5147D9A65}"/>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208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Multi color Title slide Product 2020">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D1E3AE-C4D8-344D-8913-8E4A4543490F}"/>
              </a:ext>
            </a:extLst>
          </p:cNvPr>
          <p:cNvSpPr/>
          <p:nvPr userDrawn="1"/>
        </p:nvSpPr>
        <p:spPr>
          <a:xfrm>
            <a:off x="-25400" y="0"/>
            <a:ext cx="1225296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06DD3D5D-5D54-9448-A8D5-DD5B61705051}"/>
              </a:ext>
            </a:extLst>
          </p:cNvPr>
          <p:cNvSpPr/>
          <p:nvPr/>
        </p:nvSpPr>
        <p:spPr>
          <a:xfrm>
            <a:off x="-18345" y="1161073"/>
            <a:ext cx="12249855" cy="22860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Picture 18" descr="AIG_r_w.png">
            <a:extLst>
              <a:ext uri="{FF2B5EF4-FFF2-40B4-BE49-F238E27FC236}">
                <a16:creationId xmlns:a16="http://schemas.microsoft.com/office/drawing/2014/main" id="{208AB7A8-886D-3D44-A593-AB7BA7291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2457" y="404703"/>
            <a:ext cx="936171" cy="457200"/>
          </a:xfrm>
          <a:prstGeom prst="rect">
            <a:avLst/>
          </a:prstGeom>
        </p:spPr>
      </p:pic>
      <p:pic>
        <p:nvPicPr>
          <p:cNvPr id="5" name="Picture 4">
            <a:extLst>
              <a:ext uri="{FF2B5EF4-FFF2-40B4-BE49-F238E27FC236}">
                <a16:creationId xmlns:a16="http://schemas.microsoft.com/office/drawing/2014/main" id="{F6A2C1C7-E24C-3340-BF4A-ABFE25D7F4E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0350" y="355600"/>
            <a:ext cx="6108700" cy="635000"/>
          </a:xfrm>
          <a:prstGeom prst="rect">
            <a:avLst/>
          </a:prstGeom>
        </p:spPr>
      </p:pic>
      <p:sp>
        <p:nvSpPr>
          <p:cNvPr id="43" name="Slide Number Placeholder 27">
            <a:extLst>
              <a:ext uri="{FF2B5EF4-FFF2-40B4-BE49-F238E27FC236}">
                <a16:creationId xmlns:a16="http://schemas.microsoft.com/office/drawing/2014/main" id="{4C4DCEAA-CC49-FC45-9DC3-0502BBCA4771}"/>
              </a:ext>
            </a:extLst>
          </p:cNvPr>
          <p:cNvSpPr>
            <a:spLocks noGrp="1"/>
          </p:cNvSpPr>
          <p:nvPr userDrawn="1">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solidFill>
                  <a:prstClr val="white">
                    <a:lumMod val="85000"/>
                  </a:prstClr>
                </a:solidFill>
                <a:latin typeface="Arial" charset="0"/>
                <a:ea typeface="Arial" charset="0"/>
                <a:cs typeface="Arial" charset="0"/>
              </a:rPr>
              <a:t>FOR FINANCIAL PROFESSIONAL USE ONLY </a:t>
            </a:r>
            <a:r>
              <a:rPr lang="mr-IN" altLang="en-US">
                <a:solidFill>
                  <a:prstClr val="white">
                    <a:lumMod val="85000"/>
                  </a:prstClr>
                </a:solidFill>
                <a:latin typeface="Arial" charset="0"/>
                <a:ea typeface="Arial" charset="0"/>
                <a:cs typeface="Arial" charset="0"/>
              </a:rPr>
              <a:t>–</a:t>
            </a:r>
            <a:r>
              <a:rPr lang="en-US" altLang="en-US" dirty="0">
                <a:solidFill>
                  <a:prstClr val="white">
                    <a:lumMod val="85000"/>
                  </a:prst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4025925603"/>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 color Headline &amp; Bullet List -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sp>
        <p:nvSpPr>
          <p:cNvPr id="11" name="Text Placeholder 23"/>
          <p:cNvSpPr>
            <a:spLocks noGrp="1"/>
          </p:cNvSpPr>
          <p:nvPr>
            <p:ph idx="1" hasCustomPrompt="1"/>
          </p:nvPr>
        </p:nvSpPr>
        <p:spPr bwMode="auto">
          <a:xfrm>
            <a:off x="1097280" y="1554480"/>
            <a:ext cx="10058400" cy="420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30188" indent="-230188">
              <a:spcAft>
                <a:spcPts val="1200"/>
              </a:spcAft>
              <a:buClr>
                <a:srgbClr val="8F4FDA"/>
              </a:buClr>
              <a:tabLst/>
              <a:defRPr sz="2400" b="0">
                <a:solidFill>
                  <a:schemeClr val="tx2">
                    <a:lumMod val="75000"/>
                  </a:schemeClr>
                </a:solidFill>
                <a:latin typeface="Arial" panose="020B0604020202020204" pitchFamily="34" charset="0"/>
                <a:cs typeface="Arial" panose="020B0604020202020204" pitchFamily="34" charset="0"/>
              </a:defRPr>
            </a:lvl1pPr>
            <a:lvl2pPr marL="6223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2pPr>
            <a:lvl3pPr marL="10795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3pPr>
            <a:lvl4pPr marL="15367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4pPr>
            <a:lvl5pPr marL="19939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7" name="Rectangle 16">
            <a:extLst>
              <a:ext uri="{FF2B5EF4-FFF2-40B4-BE49-F238E27FC236}">
                <a16:creationId xmlns:a16="http://schemas.microsoft.com/office/drawing/2014/main" id="{8C24754C-1328-7D49-8E3D-0C457F0B0A50}"/>
              </a:ext>
            </a:extLst>
          </p:cNvPr>
          <p:cNvSpPr/>
          <p:nvPr userDrawn="1"/>
        </p:nvSpPr>
        <p:spPr>
          <a:xfrm>
            <a:off x="0" y="5830307"/>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054137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ttom Single color Headline-subhead-Bullet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sp>
        <p:nvSpPr>
          <p:cNvPr id="11" name="Text Placeholder 23"/>
          <p:cNvSpPr>
            <a:spLocks noGrp="1"/>
          </p:cNvSpPr>
          <p:nvPr>
            <p:ph idx="1" hasCustomPrompt="1"/>
          </p:nvPr>
        </p:nvSpPr>
        <p:spPr bwMode="auto">
          <a:xfrm>
            <a:off x="1058779" y="2029326"/>
            <a:ext cx="10058400" cy="34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8F4FDA"/>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558306"/>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18" name="Rectangle 17">
            <a:extLst>
              <a:ext uri="{FF2B5EF4-FFF2-40B4-BE49-F238E27FC236}">
                <a16:creationId xmlns:a16="http://schemas.microsoft.com/office/drawing/2014/main" id="{0CB80E97-58E5-6742-865D-3B8A5AE19449}"/>
              </a:ext>
            </a:extLst>
          </p:cNvPr>
          <p:cNvSpPr/>
          <p:nvPr/>
        </p:nvSpPr>
        <p:spPr>
          <a:xfrm>
            <a:off x="0" y="5822030"/>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706521" y="1143000"/>
            <a:ext cx="10698480" cy="734677"/>
          </a:xfrm>
        </p:spPr>
        <p:txBody>
          <a:bodyPr lIns="0" tIns="0" rIns="0" bIns="0">
            <a:noAutofit/>
          </a:bodyPr>
          <a:lstStyle>
            <a:lvl1pPr marL="0" indent="0">
              <a:buNone/>
              <a:defRPr sz="2400">
                <a:solidFill>
                  <a:srgbClr val="8F4FDA"/>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2029613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Color Headline only -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195270"/>
            <a:ext cx="2743200" cy="153888"/>
          </a:xfrm>
          <a:prstGeom prst="rect">
            <a:avLst/>
          </a:prstGeom>
        </p:spPr>
        <p:txBody>
          <a:bodyPr lIns="0" tIns="0" rIns="0" bIns="0"/>
          <a:lstStyle>
            <a:lvl1pPr algn="r">
              <a:defRPr>
                <a:solidFill>
                  <a:schemeClr val="bg1">
                    <a:lumMod val="85000"/>
                  </a:schemeClr>
                </a:solidFill>
              </a:defRPr>
            </a:lvl1pPr>
          </a:lstStyle>
          <a:p>
            <a:fld id="{AF252111-F98F-D540-BC70-9C3C96DA37E7}" type="slidenum">
              <a:rPr lang="en-US" smtClean="0">
                <a:solidFill>
                  <a:prstClr val="white">
                    <a:lumMod val="85000"/>
                  </a:prstClr>
                </a:solidFill>
              </a:rPr>
              <a:pPr/>
              <a:t>‹#›</a:t>
            </a:fld>
            <a:endParaRPr lang="en-US" dirty="0">
              <a:solidFill>
                <a:prstClr val="white">
                  <a:lumMod val="85000"/>
                </a:prstClr>
              </a:solidFill>
            </a:endParaRPr>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a16="http://schemas.microsoft.com/office/drawing/2014/main" id="{F13F964C-B582-CB44-B912-AA5D2D9BFDC3}"/>
              </a:ext>
            </a:extLst>
          </p:cNvPr>
          <p:cNvSpPr/>
          <p:nvPr/>
        </p:nvSpPr>
        <p:spPr>
          <a:xfrm>
            <a:off x="0" y="5830306"/>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94323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Single Color Headline only -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a16="http://schemas.microsoft.com/office/drawing/2014/main" id="{F13F964C-B582-CB44-B912-AA5D2D9BFDC3}"/>
              </a:ext>
            </a:extLst>
          </p:cNvPr>
          <p:cNvSpPr/>
          <p:nvPr/>
        </p:nvSpPr>
        <p:spPr>
          <a:xfrm>
            <a:off x="0" y="5822899"/>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68955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7331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740219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3397624" y="1730189"/>
            <a:ext cx="4846320" cy="3017520"/>
          </a:xfrm>
        </p:spPr>
        <p:txBody>
          <a:bodyPr wrap="square" lIns="182880" tIns="0" rIns="0" bIns="0" anchor="ctr" anchorCtr="0">
            <a:normAutofit/>
          </a:bodyPr>
          <a:lstStyle>
            <a:lvl1pPr marL="0" indent="0">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text styles</a:t>
            </a:r>
          </a:p>
        </p:txBody>
      </p:sp>
      <p:sp>
        <p:nvSpPr>
          <p:cNvPr id="11" name="Rectangle 10">
            <a:extLst>
              <a:ext uri="{FF2B5EF4-FFF2-40B4-BE49-F238E27FC236}">
                <a16:creationId xmlns:a16="http://schemas.microsoft.com/office/drawing/2014/main" id="{81EF10B3-298B-194F-9FD6-392C6690AAA5}"/>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82044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Wide_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595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977963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1672046" y="1730189"/>
            <a:ext cx="8934994" cy="3017520"/>
          </a:xfrm>
        </p:spPr>
        <p:txBody>
          <a:bodyPr wrap="square" lIns="182880" tIns="0" rIns="0" bIns="0" anchor="ctr" anchorCtr="0">
            <a:normAutofit/>
          </a:bodyPr>
          <a:lstStyle>
            <a:lvl1pPr marL="0" indent="0">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text styles</a:t>
            </a:r>
          </a:p>
        </p:txBody>
      </p:sp>
      <p:sp>
        <p:nvSpPr>
          <p:cNvPr id="11" name="Rectangle 10">
            <a:extLst>
              <a:ext uri="{FF2B5EF4-FFF2-40B4-BE49-F238E27FC236}">
                <a16:creationId xmlns:a16="http://schemas.microsoft.com/office/drawing/2014/main" id="{2BD34007-72FC-E846-93DB-48A69E03348C}"/>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699203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ogo and Solid transition-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6" name="Rectangle 5">
            <a:extLst>
              <a:ext uri="{FF2B5EF4-FFF2-40B4-BE49-F238E27FC236}">
                <a16:creationId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75000"/>
                  </a:prstClr>
                </a:solidFill>
                <a:latin typeface="Arial" charset="0"/>
                <a:ea typeface="Arial" charset="0"/>
                <a:cs typeface="Arial" charset="0"/>
              </a:rPr>
              <a:t>FOR FINANCIAL PROFESSIONAL USE ONLY </a:t>
            </a:r>
            <a:r>
              <a:rPr lang="mr-IN" altLang="en-US" sz="900" dirty="0">
                <a:solidFill>
                  <a:prstClr val="white">
                    <a:lumMod val="75000"/>
                  </a:prstClr>
                </a:solidFill>
                <a:latin typeface="Arial" charset="0"/>
                <a:ea typeface="Arial" charset="0"/>
                <a:cs typeface="Arial" charset="0"/>
              </a:rPr>
              <a:t>–</a:t>
            </a:r>
            <a:r>
              <a:rPr lang="en-US" altLang="en-US" sz="900" dirty="0">
                <a:solidFill>
                  <a:prstClr val="white">
                    <a:lumMod val="75000"/>
                  </a:prstClr>
                </a:solidFill>
                <a:latin typeface="Arial" charset="0"/>
                <a:ea typeface="Arial" charset="0"/>
                <a:cs typeface="Arial" charset="0"/>
              </a:rPr>
              <a:t> NOT FOR PUBLIC DISTRIBUTION.</a:t>
            </a:r>
          </a:p>
        </p:txBody>
      </p:sp>
      <p:sp>
        <p:nvSpPr>
          <p:cNvPr id="5" name="Rectangle 4">
            <a:extLst>
              <a:ext uri="{FF2B5EF4-FFF2-40B4-BE49-F238E27FC236}">
                <a16:creationId xmlns:a16="http://schemas.microsoft.com/office/drawing/2014/main" id="{74A53EE4-71B7-974B-AC99-42B5147D9A65}"/>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421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Multi color Title slide Product 2020">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D1E3AE-C4D8-344D-8913-8E4A4543490F}"/>
              </a:ext>
            </a:extLst>
          </p:cNvPr>
          <p:cNvSpPr/>
          <p:nvPr userDrawn="1"/>
        </p:nvSpPr>
        <p:spPr>
          <a:xfrm>
            <a:off x="0" y="0"/>
            <a:ext cx="1219200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grpSp>
        <p:nvGrpSpPr>
          <p:cNvPr id="7" name="Group 6">
            <a:extLst>
              <a:ext uri="{FF2B5EF4-FFF2-40B4-BE49-F238E27FC236}">
                <a16:creationId xmlns:a16="http://schemas.microsoft.com/office/drawing/2014/main" id="{1C2674B7-D3B1-1A45-9336-EC400CD3985A}"/>
              </a:ext>
            </a:extLst>
          </p:cNvPr>
          <p:cNvGrpSpPr/>
          <p:nvPr userDrawn="1"/>
        </p:nvGrpSpPr>
        <p:grpSpPr>
          <a:xfrm>
            <a:off x="0" y="1371601"/>
            <a:ext cx="12252960" cy="228601"/>
            <a:chOff x="0" y="1491273"/>
            <a:chExt cx="12055672" cy="228601"/>
          </a:xfrm>
        </p:grpSpPr>
        <p:sp>
          <p:nvSpPr>
            <p:cNvPr id="9" name="Rectangle 8">
              <a:extLst>
                <a:ext uri="{FF2B5EF4-FFF2-40B4-BE49-F238E27FC236}">
                  <a16:creationId xmlns:a16="http://schemas.microsoft.com/office/drawing/2014/main" id="{334FFA1F-E1D2-9A41-A334-5B022D1B44D6}"/>
                </a:ext>
              </a:extLst>
            </p:cNvPr>
            <p:cNvSpPr/>
            <p:nvPr/>
          </p:nvSpPr>
          <p:spPr>
            <a:xfrm>
              <a:off x="0" y="1491273"/>
              <a:ext cx="1508760" cy="228600"/>
            </a:xfrm>
            <a:prstGeom prst="rect">
              <a:avLst/>
            </a:prstGeom>
            <a:solidFill>
              <a:srgbClr val="8F4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06DD3D5D-5D54-9448-A8D5-DD5B61705051}"/>
                </a:ext>
              </a:extLst>
            </p:cNvPr>
            <p:cNvSpPr/>
            <p:nvPr/>
          </p:nvSpPr>
          <p:spPr>
            <a:xfrm>
              <a:off x="1508125" y="1491273"/>
              <a:ext cx="1508760" cy="228600"/>
            </a:xfrm>
            <a:prstGeom prst="rect">
              <a:avLst/>
            </a:prstGeom>
            <a:solidFill>
              <a:srgbClr val="FFB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a:extLst>
                <a:ext uri="{FF2B5EF4-FFF2-40B4-BE49-F238E27FC236}">
                  <a16:creationId xmlns:a16="http://schemas.microsoft.com/office/drawing/2014/main" id="{5C308584-4621-5944-A3D7-7423489B7D8B}"/>
                </a:ext>
              </a:extLst>
            </p:cNvPr>
            <p:cNvSpPr/>
            <p:nvPr/>
          </p:nvSpPr>
          <p:spPr>
            <a:xfrm>
              <a:off x="3016250" y="1491273"/>
              <a:ext cx="1508760" cy="228600"/>
            </a:xfrm>
            <a:prstGeom prst="rect">
              <a:avLst/>
            </a:prstGeom>
            <a:solidFill>
              <a:srgbClr val="EC1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a:extLst>
                <a:ext uri="{FF2B5EF4-FFF2-40B4-BE49-F238E27FC236}">
                  <a16:creationId xmlns:a16="http://schemas.microsoft.com/office/drawing/2014/main" id="{629F4E8E-D9E1-B447-8007-E22E598A8022}"/>
                </a:ext>
              </a:extLst>
            </p:cNvPr>
            <p:cNvSpPr/>
            <p:nvPr/>
          </p:nvSpPr>
          <p:spPr>
            <a:xfrm>
              <a:off x="4524375" y="1491273"/>
              <a:ext cx="1508760" cy="22860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a:extLst>
                <a:ext uri="{FF2B5EF4-FFF2-40B4-BE49-F238E27FC236}">
                  <a16:creationId xmlns:a16="http://schemas.microsoft.com/office/drawing/2014/main" id="{6FB50E05-B769-7849-8A13-5E3AD4E27189}"/>
                </a:ext>
              </a:extLst>
            </p:cNvPr>
            <p:cNvSpPr/>
            <p:nvPr/>
          </p:nvSpPr>
          <p:spPr>
            <a:xfrm>
              <a:off x="6022537" y="1491274"/>
              <a:ext cx="1508760" cy="22860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a:extLst>
                <a:ext uri="{FF2B5EF4-FFF2-40B4-BE49-F238E27FC236}">
                  <a16:creationId xmlns:a16="http://schemas.microsoft.com/office/drawing/2014/main" id="{244EFAF0-9D46-2F41-B21C-526E04266CED}"/>
                </a:ext>
              </a:extLst>
            </p:cNvPr>
            <p:cNvSpPr/>
            <p:nvPr/>
          </p:nvSpPr>
          <p:spPr>
            <a:xfrm>
              <a:off x="7530662" y="1491274"/>
              <a:ext cx="1508760" cy="228600"/>
            </a:xfrm>
            <a:prstGeom prst="rect">
              <a:avLst/>
            </a:prstGeom>
            <a:solidFill>
              <a:srgbClr val="00B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a:extLst>
                <a:ext uri="{FF2B5EF4-FFF2-40B4-BE49-F238E27FC236}">
                  <a16:creationId xmlns:a16="http://schemas.microsoft.com/office/drawing/2014/main" id="{EC1C1B39-EB01-B84D-8255-56145A0875B1}"/>
                </a:ext>
              </a:extLst>
            </p:cNvPr>
            <p:cNvSpPr/>
            <p:nvPr/>
          </p:nvSpPr>
          <p:spPr>
            <a:xfrm>
              <a:off x="9038787" y="1491274"/>
              <a:ext cx="1508760" cy="22860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a:extLst>
                <a:ext uri="{FF2B5EF4-FFF2-40B4-BE49-F238E27FC236}">
                  <a16:creationId xmlns:a16="http://schemas.microsoft.com/office/drawing/2014/main" id="{2CEECE6F-592F-3C4B-A110-60F96D936A0B}"/>
                </a:ext>
              </a:extLst>
            </p:cNvPr>
            <p:cNvSpPr/>
            <p:nvPr/>
          </p:nvSpPr>
          <p:spPr>
            <a:xfrm>
              <a:off x="10546912" y="1491274"/>
              <a:ext cx="1508760" cy="22860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9" name="Picture 18" descr="AIG_r_w.png">
            <a:extLst>
              <a:ext uri="{FF2B5EF4-FFF2-40B4-BE49-F238E27FC236}">
                <a16:creationId xmlns:a16="http://schemas.microsoft.com/office/drawing/2014/main" id="{208AB7A8-886D-3D44-A593-AB7BA7291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2457" y="559082"/>
            <a:ext cx="936171" cy="457200"/>
          </a:xfrm>
          <a:prstGeom prst="rect">
            <a:avLst/>
          </a:prstGeom>
        </p:spPr>
      </p:pic>
      <p:pic>
        <p:nvPicPr>
          <p:cNvPr id="5" name="Picture 4">
            <a:extLst>
              <a:ext uri="{FF2B5EF4-FFF2-40B4-BE49-F238E27FC236}">
                <a16:creationId xmlns:a16="http://schemas.microsoft.com/office/drawing/2014/main" id="{F6A2C1C7-E24C-3340-BF4A-ABFE25D7F4E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0350" y="509979"/>
            <a:ext cx="6108700" cy="635000"/>
          </a:xfrm>
          <a:prstGeom prst="rect">
            <a:avLst/>
          </a:prstGeom>
        </p:spPr>
      </p:pic>
      <p:sp>
        <p:nvSpPr>
          <p:cNvPr id="43" name="Slide Number Placeholder 27">
            <a:extLst>
              <a:ext uri="{FF2B5EF4-FFF2-40B4-BE49-F238E27FC236}">
                <a16:creationId xmlns:a16="http://schemas.microsoft.com/office/drawing/2014/main" id="{4C4DCEAA-CC49-FC45-9DC3-0502BBCA4771}"/>
              </a:ext>
            </a:extLst>
          </p:cNvPr>
          <p:cNvSpPr>
            <a:spLocks noGrp="1"/>
          </p:cNvSpPr>
          <p:nvPr>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solidFill>
                  <a:prstClr val="white">
                    <a:lumMod val="85000"/>
                  </a:prstClr>
                </a:solidFill>
                <a:latin typeface="Arial" charset="0"/>
                <a:ea typeface="Arial" charset="0"/>
                <a:cs typeface="Arial" charset="0"/>
              </a:rPr>
              <a:t>FOR FINANCIAL PROFESSIONAL USE ONLY </a:t>
            </a:r>
            <a:r>
              <a:rPr lang="mr-IN" altLang="en-US">
                <a:solidFill>
                  <a:prstClr val="white">
                    <a:lumMod val="85000"/>
                  </a:prstClr>
                </a:solidFill>
                <a:latin typeface="Arial" charset="0"/>
                <a:ea typeface="Arial" charset="0"/>
                <a:cs typeface="Arial" charset="0"/>
              </a:rPr>
              <a:t>–</a:t>
            </a:r>
            <a:r>
              <a:rPr lang="en-US" altLang="en-US" dirty="0">
                <a:solidFill>
                  <a:prstClr val="white">
                    <a:lumMod val="85000"/>
                  </a:prst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3923890232"/>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Multi color Title slide Product 2020">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D1E3AE-C4D8-344D-8913-8E4A4543490F}"/>
              </a:ext>
            </a:extLst>
          </p:cNvPr>
          <p:cNvSpPr/>
          <p:nvPr userDrawn="1"/>
        </p:nvSpPr>
        <p:spPr>
          <a:xfrm>
            <a:off x="-25400" y="0"/>
            <a:ext cx="1225296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Rectangle 10">
            <a:extLst>
              <a:ext uri="{FF2B5EF4-FFF2-40B4-BE49-F238E27FC236}">
                <a16:creationId xmlns:a16="http://schemas.microsoft.com/office/drawing/2014/main" id="{06DD3D5D-5D54-9448-A8D5-DD5B61705051}"/>
              </a:ext>
            </a:extLst>
          </p:cNvPr>
          <p:cNvSpPr/>
          <p:nvPr/>
        </p:nvSpPr>
        <p:spPr>
          <a:xfrm>
            <a:off x="-18345" y="1161073"/>
            <a:ext cx="12249855" cy="22860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IG_r_w.png">
            <a:extLst>
              <a:ext uri="{FF2B5EF4-FFF2-40B4-BE49-F238E27FC236}">
                <a16:creationId xmlns:a16="http://schemas.microsoft.com/office/drawing/2014/main" id="{208AB7A8-886D-3D44-A593-AB7BA7291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2457" y="404703"/>
            <a:ext cx="936171" cy="457200"/>
          </a:xfrm>
          <a:prstGeom prst="rect">
            <a:avLst/>
          </a:prstGeom>
        </p:spPr>
      </p:pic>
      <p:pic>
        <p:nvPicPr>
          <p:cNvPr id="5" name="Picture 4">
            <a:extLst>
              <a:ext uri="{FF2B5EF4-FFF2-40B4-BE49-F238E27FC236}">
                <a16:creationId xmlns:a16="http://schemas.microsoft.com/office/drawing/2014/main" id="{F6A2C1C7-E24C-3340-BF4A-ABFE25D7F4E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0350" y="355600"/>
            <a:ext cx="6108700" cy="635000"/>
          </a:xfrm>
          <a:prstGeom prst="rect">
            <a:avLst/>
          </a:prstGeom>
        </p:spPr>
      </p:pic>
      <p:sp>
        <p:nvSpPr>
          <p:cNvPr id="43" name="Slide Number Placeholder 27">
            <a:extLst>
              <a:ext uri="{FF2B5EF4-FFF2-40B4-BE49-F238E27FC236}">
                <a16:creationId xmlns:a16="http://schemas.microsoft.com/office/drawing/2014/main" id="{4C4DCEAA-CC49-FC45-9DC3-0502BBCA4771}"/>
              </a:ext>
            </a:extLst>
          </p:cNvPr>
          <p:cNvSpPr>
            <a:spLocks noGrp="1"/>
          </p:cNvSpPr>
          <p:nvPr userDrawn="1">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latin typeface="Arial" charset="0"/>
                <a:ea typeface="Arial" charset="0"/>
                <a:cs typeface="Arial" charset="0"/>
              </a:rPr>
              <a:t>FOR FINANCIAL PROFESSIONAL USE ONLY </a:t>
            </a:r>
            <a:r>
              <a:rPr lang="mr-IN" altLang="en-US">
                <a:latin typeface="Arial" charset="0"/>
                <a:ea typeface="Arial" charset="0"/>
                <a:cs typeface="Arial" charset="0"/>
              </a:rPr>
              <a:t>–</a:t>
            </a:r>
            <a:r>
              <a:rPr lang="en-US" altLang="en-US" dirty="0">
                <a:latin typeface="Arial" charset="0"/>
                <a:ea typeface="Arial" charset="0"/>
                <a:cs typeface="Arial" charset="0"/>
              </a:rPr>
              <a:t> NOT FOR PUBLIC DISTRIBUTION.</a:t>
            </a:r>
          </a:p>
        </p:txBody>
      </p:sp>
    </p:spTree>
    <p:extLst>
      <p:ext uri="{BB962C8B-B14F-4D97-AF65-F5344CB8AC3E}">
        <p14:creationId xmlns:p14="http://schemas.microsoft.com/office/powerpoint/2010/main" val="278344603"/>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Multi color Title slide Product 2020">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D1E3AE-C4D8-344D-8913-8E4A4543490F}"/>
              </a:ext>
            </a:extLst>
          </p:cNvPr>
          <p:cNvSpPr/>
          <p:nvPr userDrawn="1"/>
        </p:nvSpPr>
        <p:spPr>
          <a:xfrm>
            <a:off x="-25400" y="0"/>
            <a:ext cx="1225296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06DD3D5D-5D54-9448-A8D5-DD5B61705051}"/>
              </a:ext>
            </a:extLst>
          </p:cNvPr>
          <p:cNvSpPr/>
          <p:nvPr/>
        </p:nvSpPr>
        <p:spPr>
          <a:xfrm>
            <a:off x="-18345" y="1161073"/>
            <a:ext cx="12249855" cy="22860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Picture 18" descr="AIG_r_w.png">
            <a:extLst>
              <a:ext uri="{FF2B5EF4-FFF2-40B4-BE49-F238E27FC236}">
                <a16:creationId xmlns:a16="http://schemas.microsoft.com/office/drawing/2014/main" id="{208AB7A8-886D-3D44-A593-AB7BA7291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2457" y="404703"/>
            <a:ext cx="936171" cy="457200"/>
          </a:xfrm>
          <a:prstGeom prst="rect">
            <a:avLst/>
          </a:prstGeom>
        </p:spPr>
      </p:pic>
      <p:pic>
        <p:nvPicPr>
          <p:cNvPr id="5" name="Picture 4">
            <a:extLst>
              <a:ext uri="{FF2B5EF4-FFF2-40B4-BE49-F238E27FC236}">
                <a16:creationId xmlns:a16="http://schemas.microsoft.com/office/drawing/2014/main" id="{F6A2C1C7-E24C-3340-BF4A-ABFE25D7F4E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0350" y="355600"/>
            <a:ext cx="6108700" cy="635000"/>
          </a:xfrm>
          <a:prstGeom prst="rect">
            <a:avLst/>
          </a:prstGeom>
        </p:spPr>
      </p:pic>
      <p:sp>
        <p:nvSpPr>
          <p:cNvPr id="43" name="Slide Number Placeholder 27">
            <a:extLst>
              <a:ext uri="{FF2B5EF4-FFF2-40B4-BE49-F238E27FC236}">
                <a16:creationId xmlns:a16="http://schemas.microsoft.com/office/drawing/2014/main" id="{4C4DCEAA-CC49-FC45-9DC3-0502BBCA4771}"/>
              </a:ext>
            </a:extLst>
          </p:cNvPr>
          <p:cNvSpPr>
            <a:spLocks noGrp="1"/>
          </p:cNvSpPr>
          <p:nvPr userDrawn="1">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solidFill>
                  <a:prstClr val="white">
                    <a:lumMod val="85000"/>
                  </a:prstClr>
                </a:solidFill>
                <a:latin typeface="Arial" charset="0"/>
                <a:ea typeface="Arial" charset="0"/>
                <a:cs typeface="Arial" charset="0"/>
              </a:rPr>
              <a:t>FOR FINANCIAL PROFESSIONAL USE ONLY </a:t>
            </a:r>
            <a:r>
              <a:rPr lang="mr-IN" altLang="en-US">
                <a:solidFill>
                  <a:prstClr val="white">
                    <a:lumMod val="85000"/>
                  </a:prstClr>
                </a:solidFill>
                <a:latin typeface="Arial" charset="0"/>
                <a:ea typeface="Arial" charset="0"/>
                <a:cs typeface="Arial" charset="0"/>
              </a:rPr>
              <a:t>–</a:t>
            </a:r>
            <a:r>
              <a:rPr lang="en-US" altLang="en-US" dirty="0">
                <a:solidFill>
                  <a:prstClr val="white">
                    <a:lumMod val="85000"/>
                  </a:prst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315350110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ulti color Headline &amp; Bullet List -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sp>
        <p:nvSpPr>
          <p:cNvPr id="11" name="Text Placeholder 23"/>
          <p:cNvSpPr>
            <a:spLocks noGrp="1"/>
          </p:cNvSpPr>
          <p:nvPr>
            <p:ph idx="1" hasCustomPrompt="1"/>
          </p:nvPr>
        </p:nvSpPr>
        <p:spPr bwMode="auto">
          <a:xfrm>
            <a:off x="1097280" y="1554480"/>
            <a:ext cx="10058400" cy="420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30188" indent="-230188">
              <a:spcAft>
                <a:spcPts val="1200"/>
              </a:spcAft>
              <a:buClr>
                <a:srgbClr val="8F4FDA"/>
              </a:buClr>
              <a:tabLst/>
              <a:defRPr sz="2400" b="0">
                <a:solidFill>
                  <a:schemeClr val="tx2">
                    <a:lumMod val="75000"/>
                  </a:schemeClr>
                </a:solidFill>
                <a:latin typeface="Arial" panose="020B0604020202020204" pitchFamily="34" charset="0"/>
                <a:cs typeface="Arial" panose="020B0604020202020204" pitchFamily="34" charset="0"/>
              </a:defRPr>
            </a:lvl1pPr>
            <a:lvl2pPr marL="6223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2pPr>
            <a:lvl3pPr marL="10795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3pPr>
            <a:lvl4pPr marL="15367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4pPr>
            <a:lvl5pPr marL="19939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7" name="Rectangle 16">
            <a:extLst>
              <a:ext uri="{FF2B5EF4-FFF2-40B4-BE49-F238E27FC236}">
                <a16:creationId xmlns:a16="http://schemas.microsoft.com/office/drawing/2014/main" id="{8C24754C-1328-7D49-8E3D-0C457F0B0A50}"/>
              </a:ext>
            </a:extLst>
          </p:cNvPr>
          <p:cNvSpPr/>
          <p:nvPr userDrawn="1"/>
        </p:nvSpPr>
        <p:spPr>
          <a:xfrm>
            <a:off x="0" y="5830307"/>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077237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ulti color Headline-subhead-Bullet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sp>
        <p:nvSpPr>
          <p:cNvPr id="11" name="Text Placeholder 23"/>
          <p:cNvSpPr>
            <a:spLocks noGrp="1"/>
          </p:cNvSpPr>
          <p:nvPr>
            <p:ph idx="1" hasCustomPrompt="1"/>
          </p:nvPr>
        </p:nvSpPr>
        <p:spPr bwMode="auto">
          <a:xfrm>
            <a:off x="1058779" y="2029326"/>
            <a:ext cx="10058400" cy="34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8F4FDA"/>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706521" y="1420477"/>
            <a:ext cx="10698480" cy="457200"/>
          </a:xfrm>
        </p:spPr>
        <p:txBody>
          <a:bodyPr lIns="0" tIns="0" rIns="0" bIns="0">
            <a:noAutofit/>
          </a:bodyPr>
          <a:lstStyle>
            <a:lvl1pPr marL="0" indent="0">
              <a:buNone/>
              <a:defRPr sz="2400">
                <a:solidFill>
                  <a:srgbClr val="8F4FDA"/>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75000"/>
                  </a:prstClr>
                </a:solidFill>
                <a:latin typeface="Arial" charset="0"/>
                <a:ea typeface="Arial" charset="0"/>
                <a:cs typeface="Arial" charset="0"/>
              </a:rPr>
              <a:t>FOR FINANCIAL PROFESSIONAL USE ONLY </a:t>
            </a:r>
            <a:r>
              <a:rPr lang="mr-IN" altLang="en-US" sz="900" dirty="0">
                <a:solidFill>
                  <a:prstClr val="white">
                    <a:lumMod val="75000"/>
                  </a:prstClr>
                </a:solidFill>
                <a:latin typeface="Arial" charset="0"/>
                <a:ea typeface="Arial" charset="0"/>
                <a:cs typeface="Arial" charset="0"/>
              </a:rPr>
              <a:t>–</a:t>
            </a:r>
            <a:r>
              <a:rPr lang="en-US" altLang="en-US" sz="900" dirty="0">
                <a:solidFill>
                  <a:prstClr val="white">
                    <a:lumMod val="75000"/>
                  </a:prstClr>
                </a:solidFill>
                <a:latin typeface="Arial" charset="0"/>
                <a:ea typeface="Arial" charset="0"/>
                <a:cs typeface="Arial" charset="0"/>
              </a:rPr>
              <a:t> NOT FOR PUBLIC DISTRIBUTION.</a:t>
            </a:r>
          </a:p>
        </p:txBody>
      </p:sp>
      <p:sp>
        <p:nvSpPr>
          <p:cNvPr id="26" name="Rectangle 25">
            <a:extLst>
              <a:ext uri="{FF2B5EF4-FFF2-40B4-BE49-F238E27FC236}">
                <a16:creationId xmlns:a16="http://schemas.microsoft.com/office/drawing/2014/main" id="{7A9630E4-1340-414C-AAA5-B5F4DBCB7C7C}"/>
              </a:ext>
            </a:extLst>
          </p:cNvPr>
          <p:cNvSpPr/>
          <p:nvPr userDrawn="1"/>
        </p:nvSpPr>
        <p:spPr>
          <a:xfrm>
            <a:off x="0" y="5830306"/>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92501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ttom Single color Headline-subhead-Bullet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sp>
        <p:nvSpPr>
          <p:cNvPr id="11" name="Text Placeholder 23"/>
          <p:cNvSpPr>
            <a:spLocks noGrp="1"/>
          </p:cNvSpPr>
          <p:nvPr>
            <p:ph idx="1" hasCustomPrompt="1"/>
          </p:nvPr>
        </p:nvSpPr>
        <p:spPr bwMode="auto">
          <a:xfrm>
            <a:off x="1058779" y="2029326"/>
            <a:ext cx="10058400" cy="34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8F4FDA"/>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558306"/>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18" name="Rectangle 17">
            <a:extLst>
              <a:ext uri="{FF2B5EF4-FFF2-40B4-BE49-F238E27FC236}">
                <a16:creationId xmlns:a16="http://schemas.microsoft.com/office/drawing/2014/main" id="{0CB80E97-58E5-6742-865D-3B8A5AE19449}"/>
              </a:ext>
            </a:extLst>
          </p:cNvPr>
          <p:cNvSpPr/>
          <p:nvPr/>
        </p:nvSpPr>
        <p:spPr>
          <a:xfrm>
            <a:off x="0" y="5822030"/>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706521" y="1143000"/>
            <a:ext cx="10698480" cy="734677"/>
          </a:xfrm>
        </p:spPr>
        <p:txBody>
          <a:bodyPr lIns="0" tIns="0" rIns="0" bIns="0">
            <a:noAutofit/>
          </a:bodyPr>
          <a:lstStyle>
            <a:lvl1pPr marL="0" indent="0">
              <a:buNone/>
              <a:defRPr sz="2400">
                <a:solidFill>
                  <a:srgbClr val="8F4FDA"/>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1645091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Color Headline only -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195270"/>
            <a:ext cx="2743200" cy="153888"/>
          </a:xfrm>
          <a:prstGeom prst="rect">
            <a:avLst/>
          </a:prstGeom>
        </p:spPr>
        <p:txBody>
          <a:bodyPr lIns="0" tIns="0" rIns="0" bIns="0"/>
          <a:lstStyle>
            <a:lvl1pPr algn="r">
              <a:defRPr>
                <a:solidFill>
                  <a:schemeClr val="bg1">
                    <a:lumMod val="85000"/>
                  </a:schemeClr>
                </a:solidFill>
              </a:defRPr>
            </a:lvl1pPr>
          </a:lstStyle>
          <a:p>
            <a:fld id="{AF252111-F98F-D540-BC70-9C3C96DA37E7}" type="slidenum">
              <a:rPr lang="en-US" smtClean="0">
                <a:solidFill>
                  <a:prstClr val="white">
                    <a:lumMod val="85000"/>
                  </a:prstClr>
                </a:solidFill>
              </a:rPr>
              <a:pPr/>
              <a:t>‹#›</a:t>
            </a:fld>
            <a:endParaRPr lang="en-US" dirty="0">
              <a:solidFill>
                <a:prstClr val="white">
                  <a:lumMod val="85000"/>
                </a:prstClr>
              </a:solidFill>
            </a:endParaRPr>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a16="http://schemas.microsoft.com/office/drawing/2014/main" id="{F13F964C-B582-CB44-B912-AA5D2D9BFDC3}"/>
              </a:ext>
            </a:extLst>
          </p:cNvPr>
          <p:cNvSpPr/>
          <p:nvPr/>
        </p:nvSpPr>
        <p:spPr>
          <a:xfrm>
            <a:off x="0" y="5830306"/>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804919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ttom Single Color Headline only -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a16="http://schemas.microsoft.com/office/drawing/2014/main" id="{F13F964C-B582-CB44-B912-AA5D2D9BFDC3}"/>
              </a:ext>
            </a:extLst>
          </p:cNvPr>
          <p:cNvSpPr/>
          <p:nvPr/>
        </p:nvSpPr>
        <p:spPr>
          <a:xfrm>
            <a:off x="0" y="5822899"/>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436119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7331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740219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3397624" y="1730189"/>
            <a:ext cx="4846320" cy="3017520"/>
          </a:xfrm>
        </p:spPr>
        <p:txBody>
          <a:bodyPr wrap="square" lIns="182880" tIns="0" rIns="0" bIns="0" anchor="ctr" anchorCtr="0">
            <a:normAutofit/>
          </a:bodyPr>
          <a:lstStyle>
            <a:lvl1pPr marL="0" indent="0">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text styles</a:t>
            </a:r>
          </a:p>
        </p:txBody>
      </p:sp>
      <p:sp>
        <p:nvSpPr>
          <p:cNvPr id="11" name="Rectangle 10">
            <a:extLst>
              <a:ext uri="{FF2B5EF4-FFF2-40B4-BE49-F238E27FC236}">
                <a16:creationId xmlns:a16="http://schemas.microsoft.com/office/drawing/2014/main" id="{81EF10B3-298B-194F-9FD6-392C6690AAA5}"/>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35062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Wide_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595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977963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1672046" y="1730189"/>
            <a:ext cx="8934994" cy="3017520"/>
          </a:xfrm>
        </p:spPr>
        <p:txBody>
          <a:bodyPr wrap="square" lIns="182880" tIns="0" rIns="0" bIns="0" anchor="ctr" anchorCtr="0">
            <a:normAutofit/>
          </a:bodyPr>
          <a:lstStyle>
            <a:lvl1pPr marL="0" indent="0">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text styles</a:t>
            </a:r>
          </a:p>
        </p:txBody>
      </p:sp>
      <p:sp>
        <p:nvSpPr>
          <p:cNvPr id="11" name="Rectangle 10">
            <a:extLst>
              <a:ext uri="{FF2B5EF4-FFF2-40B4-BE49-F238E27FC236}">
                <a16:creationId xmlns:a16="http://schemas.microsoft.com/office/drawing/2014/main" id="{2BD34007-72FC-E846-93DB-48A69E03348C}"/>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221911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ogo and Solid transition-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6" name="Rectangle 5">
            <a:extLst>
              <a:ext uri="{FF2B5EF4-FFF2-40B4-BE49-F238E27FC236}">
                <a16:creationId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75000"/>
                  </a:prstClr>
                </a:solidFill>
                <a:latin typeface="Arial" charset="0"/>
                <a:ea typeface="Arial" charset="0"/>
                <a:cs typeface="Arial" charset="0"/>
              </a:rPr>
              <a:t>FOR FINANCIAL PROFESSIONAL USE ONLY </a:t>
            </a:r>
            <a:r>
              <a:rPr lang="mr-IN" altLang="en-US" sz="900" dirty="0">
                <a:solidFill>
                  <a:prstClr val="white">
                    <a:lumMod val="75000"/>
                  </a:prstClr>
                </a:solidFill>
                <a:latin typeface="Arial" charset="0"/>
                <a:ea typeface="Arial" charset="0"/>
                <a:cs typeface="Arial" charset="0"/>
              </a:rPr>
              <a:t>–</a:t>
            </a:r>
            <a:r>
              <a:rPr lang="en-US" altLang="en-US" sz="900" dirty="0">
                <a:solidFill>
                  <a:prstClr val="white">
                    <a:lumMod val="75000"/>
                  </a:prstClr>
                </a:solidFill>
                <a:latin typeface="Arial" charset="0"/>
                <a:ea typeface="Arial" charset="0"/>
                <a:cs typeface="Arial" charset="0"/>
              </a:rPr>
              <a:t> NOT FOR PUBLIC DISTRIBUTION.</a:t>
            </a:r>
          </a:p>
        </p:txBody>
      </p:sp>
      <p:sp>
        <p:nvSpPr>
          <p:cNvPr id="5" name="Rectangle 4">
            <a:extLst>
              <a:ext uri="{FF2B5EF4-FFF2-40B4-BE49-F238E27FC236}">
                <a16:creationId xmlns:a16="http://schemas.microsoft.com/office/drawing/2014/main" id="{74A53EE4-71B7-974B-AC99-42B5147D9A65}"/>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83779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lti color Headline &amp; Bullet List -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97280" y="1554480"/>
            <a:ext cx="10058400" cy="420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30188" indent="-230188">
              <a:spcAft>
                <a:spcPts val="1200"/>
              </a:spcAft>
              <a:buClr>
                <a:srgbClr val="8F4FDA"/>
              </a:buClr>
              <a:tabLst/>
              <a:defRPr sz="2400" b="0">
                <a:solidFill>
                  <a:schemeClr val="tx2">
                    <a:lumMod val="75000"/>
                  </a:schemeClr>
                </a:solidFill>
                <a:latin typeface="Arial" panose="020B0604020202020204" pitchFamily="34" charset="0"/>
                <a:cs typeface="Arial" panose="020B0604020202020204" pitchFamily="34" charset="0"/>
              </a:defRPr>
            </a:lvl1pPr>
            <a:lvl2pPr marL="6223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2pPr>
            <a:lvl3pPr marL="10795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3pPr>
            <a:lvl4pPr marL="15367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4pPr>
            <a:lvl5pPr marL="19939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pPr/>
              <a:t>‹#›</a:t>
            </a:fld>
            <a:endParaRPr lang="en-US" dirty="0"/>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7" name="Rectangle 16">
            <a:extLst>
              <a:ext uri="{FF2B5EF4-FFF2-40B4-BE49-F238E27FC236}">
                <a16:creationId xmlns:a16="http://schemas.microsoft.com/office/drawing/2014/main" id="{8C24754C-1328-7D49-8E3D-0C457F0B0A50}"/>
              </a:ext>
            </a:extLst>
          </p:cNvPr>
          <p:cNvSpPr/>
          <p:nvPr userDrawn="1"/>
        </p:nvSpPr>
        <p:spPr>
          <a:xfrm>
            <a:off x="0" y="5830307"/>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3313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ulti color Headline-subhead-Bullet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58779" y="2029326"/>
            <a:ext cx="10058400" cy="34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8F4FDA"/>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pPr/>
              <a:t>‹#›</a:t>
            </a:fld>
            <a:endParaRPr lang="en-US" dirty="0"/>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706521" y="1420477"/>
            <a:ext cx="10698480" cy="457200"/>
          </a:xfrm>
        </p:spPr>
        <p:txBody>
          <a:bodyPr lIns="0" tIns="0" rIns="0" bIns="0">
            <a:noAutofit/>
          </a:bodyPr>
          <a:lstStyle>
            <a:lvl1pPr marL="0" indent="0">
              <a:buNone/>
              <a:defRPr sz="2400">
                <a:solidFill>
                  <a:srgbClr val="8F4FDA"/>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75000"/>
                  </a:schemeClr>
                </a:solidFill>
                <a:latin typeface="Arial" charset="0"/>
                <a:ea typeface="Arial" charset="0"/>
                <a:cs typeface="Arial" charset="0"/>
              </a:rPr>
              <a:t>FOR FINANCIAL PROFESSIONAL USE ONLY </a:t>
            </a:r>
            <a:r>
              <a:rPr lang="mr-IN" altLang="en-US" sz="900" dirty="0">
                <a:solidFill>
                  <a:schemeClr val="bg1">
                    <a:lumMod val="75000"/>
                  </a:schemeClr>
                </a:solidFill>
                <a:latin typeface="Arial" charset="0"/>
                <a:ea typeface="Arial" charset="0"/>
                <a:cs typeface="Arial" charset="0"/>
              </a:rPr>
              <a:t>–</a:t>
            </a:r>
            <a:r>
              <a:rPr lang="en-US" altLang="en-US" sz="900" dirty="0">
                <a:solidFill>
                  <a:schemeClr val="bg1">
                    <a:lumMod val="75000"/>
                  </a:schemeClr>
                </a:solidFill>
                <a:latin typeface="Arial" charset="0"/>
                <a:ea typeface="Arial" charset="0"/>
                <a:cs typeface="Arial" charset="0"/>
              </a:rPr>
              <a:t> NOT FOR PUBLIC DISTRIBUTION.</a:t>
            </a:r>
          </a:p>
        </p:txBody>
      </p:sp>
      <p:sp>
        <p:nvSpPr>
          <p:cNvPr id="26" name="Rectangle 25">
            <a:extLst>
              <a:ext uri="{FF2B5EF4-FFF2-40B4-BE49-F238E27FC236}">
                <a16:creationId xmlns:a16="http://schemas.microsoft.com/office/drawing/2014/main" id="{7A9630E4-1340-414C-AAA5-B5F4DBCB7C7C}"/>
              </a:ext>
            </a:extLst>
          </p:cNvPr>
          <p:cNvSpPr/>
          <p:nvPr userDrawn="1"/>
        </p:nvSpPr>
        <p:spPr>
          <a:xfrm>
            <a:off x="0" y="5830306"/>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440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Single color Headline-subhead-Bullet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58779" y="2029326"/>
            <a:ext cx="10058400" cy="34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8F4FDA"/>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558306"/>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pPr/>
              <a:t>‹#›</a:t>
            </a:fld>
            <a:endParaRPr lang="en-US" dirty="0"/>
          </a:p>
        </p:txBody>
      </p:sp>
      <p:sp>
        <p:nvSpPr>
          <p:cNvPr id="18" name="Rectangle 17">
            <a:extLst>
              <a:ext uri="{FF2B5EF4-FFF2-40B4-BE49-F238E27FC236}">
                <a16:creationId xmlns:a16="http://schemas.microsoft.com/office/drawing/2014/main" id="{0CB80E97-58E5-6742-865D-3B8A5AE19449}"/>
              </a:ext>
            </a:extLst>
          </p:cNvPr>
          <p:cNvSpPr/>
          <p:nvPr/>
        </p:nvSpPr>
        <p:spPr>
          <a:xfrm>
            <a:off x="0" y="5822030"/>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706521" y="1143000"/>
            <a:ext cx="10698480" cy="734677"/>
          </a:xfrm>
        </p:spPr>
        <p:txBody>
          <a:bodyPr lIns="0" tIns="0" rIns="0" bIns="0">
            <a:noAutofit/>
          </a:bodyPr>
          <a:lstStyle>
            <a:lvl1pPr marL="0" indent="0">
              <a:buNone/>
              <a:defRPr sz="2400">
                <a:solidFill>
                  <a:srgbClr val="8F4FDA"/>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418936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lor Headline only -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195270"/>
            <a:ext cx="2743200" cy="153888"/>
          </a:xfrm>
          <a:prstGeom prst="rect">
            <a:avLst/>
          </a:prstGeom>
        </p:spPr>
        <p:txBody>
          <a:bodyPr lIns="0" tIns="0" rIns="0" bIns="0"/>
          <a:lstStyle>
            <a:lvl1pPr algn="r">
              <a:defRPr>
                <a:solidFill>
                  <a:schemeClr val="bg1">
                    <a:lumMod val="85000"/>
                  </a:schemeClr>
                </a:solidFill>
              </a:defRPr>
            </a:lvl1pPr>
          </a:lstStyle>
          <a:p>
            <a:fld id="{AF252111-F98F-D540-BC70-9C3C96DA37E7}" type="slidenum">
              <a:rPr lang="en-US" smtClean="0"/>
              <a:pPr/>
              <a:t>‹#›</a:t>
            </a:fld>
            <a:endParaRPr lang="en-US" dirty="0"/>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a16="http://schemas.microsoft.com/office/drawing/2014/main" id="{F13F964C-B582-CB44-B912-AA5D2D9BFDC3}"/>
              </a:ext>
            </a:extLst>
          </p:cNvPr>
          <p:cNvSpPr/>
          <p:nvPr/>
        </p:nvSpPr>
        <p:spPr>
          <a:xfrm>
            <a:off x="0" y="5830306"/>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429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ttom Single Color Headline only -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pPr/>
              <a:t>‹#›</a:t>
            </a:fld>
            <a:endParaRPr lang="en-US" dirty="0"/>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a16="http://schemas.microsoft.com/office/drawing/2014/main" id="{F13F964C-B582-CB44-B912-AA5D2D9BFDC3}"/>
              </a:ext>
            </a:extLst>
          </p:cNvPr>
          <p:cNvSpPr/>
          <p:nvPr/>
        </p:nvSpPr>
        <p:spPr>
          <a:xfrm>
            <a:off x="0" y="5822899"/>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519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7331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740219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3397624" y="1730189"/>
            <a:ext cx="4846320" cy="3017520"/>
          </a:xfrm>
        </p:spPr>
        <p:txBody>
          <a:bodyPr wrap="square" lIns="182880" tIns="0" rIns="0" bIns="0" anchor="ctr" anchorCtr="0">
            <a:normAutofit/>
          </a:bodyPr>
          <a:lstStyle>
            <a:lvl1pPr marL="0" indent="0">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text styles</a:t>
            </a:r>
          </a:p>
        </p:txBody>
      </p:sp>
      <p:sp>
        <p:nvSpPr>
          <p:cNvPr id="11" name="Rectangle 10">
            <a:extLst>
              <a:ext uri="{FF2B5EF4-FFF2-40B4-BE49-F238E27FC236}">
                <a16:creationId xmlns:a16="http://schemas.microsoft.com/office/drawing/2014/main" id="{81EF10B3-298B-194F-9FD6-392C6690AAA5}"/>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2238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Wide_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595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977963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1672046" y="1730189"/>
            <a:ext cx="8934994" cy="3017520"/>
          </a:xfrm>
        </p:spPr>
        <p:txBody>
          <a:bodyPr wrap="square" lIns="182880" tIns="0" rIns="0" bIns="0" anchor="ctr" anchorCtr="0">
            <a:normAutofit/>
          </a:bodyPr>
          <a:lstStyle>
            <a:lvl1pPr marL="0" indent="0">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text styles</a:t>
            </a:r>
          </a:p>
        </p:txBody>
      </p:sp>
      <p:sp>
        <p:nvSpPr>
          <p:cNvPr id="11" name="Rectangle 10">
            <a:extLst>
              <a:ext uri="{FF2B5EF4-FFF2-40B4-BE49-F238E27FC236}">
                <a16:creationId xmlns:a16="http://schemas.microsoft.com/office/drawing/2014/main" id="{2BD34007-72FC-E846-93DB-48A69E03348C}"/>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2456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61970"/>
            <a:ext cx="2743200" cy="153888"/>
          </a:xfrm>
          <a:prstGeom prst="rect">
            <a:avLst/>
          </a:prstGeom>
        </p:spPr>
        <p:txBody>
          <a:bodyPr vert="horz" lIns="0" tIns="0" rIns="0" bIns="0" rtlCol="0" anchor="ctr">
            <a:spAutoFit/>
          </a:bodyP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fld id="{A237B446-C1BA-6442-A14F-AEF633C16BB8}" type="datetimeFigureOut">
              <a:rPr lang="en-US" smtClean="0"/>
              <a:pPr/>
              <a:t>7/27/2021</a:t>
            </a:fld>
            <a:endParaRPr lang="en-US" dirty="0"/>
          </a:p>
        </p:txBody>
      </p:sp>
      <p:sp>
        <p:nvSpPr>
          <p:cNvPr id="6" name="Slide Number Placeholder 5"/>
          <p:cNvSpPr>
            <a:spLocks noGrp="1"/>
          </p:cNvSpPr>
          <p:nvPr>
            <p:ph type="sldNum" sz="quarter" idx="4"/>
          </p:nvPr>
        </p:nvSpPr>
        <p:spPr>
          <a:xfrm>
            <a:off x="8610600" y="6461970"/>
            <a:ext cx="2743200" cy="153888"/>
          </a:xfrm>
          <a:prstGeom prst="rect">
            <a:avLst/>
          </a:prstGeom>
        </p:spPr>
        <p:txBody>
          <a:bodyPr vert="horz" lIns="0" tIns="0" rIns="0" bIns="0" rtlCol="0" anchor="ctr">
            <a:spAutoFit/>
          </a:bodyPr>
          <a:lstStyle>
            <a:lvl1pPr algn="r">
              <a:defRPr sz="1000" b="0" i="0">
                <a:solidFill>
                  <a:schemeClr val="tx1">
                    <a:tint val="75000"/>
                  </a:schemeClr>
                </a:solidFill>
                <a:latin typeface="Arial" panose="020B0604020202020204" pitchFamily="34" charset="0"/>
                <a:cs typeface="Arial" panose="020B0604020202020204" pitchFamily="34" charset="0"/>
              </a:defRPr>
            </a:lvl1pPr>
          </a:lstStyle>
          <a:p>
            <a:fld id="{AF252111-F98F-D540-BC70-9C3C96DA37E7}" type="slidenum">
              <a:rPr lang="en-US" smtClean="0"/>
              <a:pPr/>
              <a:t>‹#›</a:t>
            </a:fld>
            <a:endParaRPr lang="en-US" dirty="0"/>
          </a:p>
        </p:txBody>
      </p:sp>
      <p:sp>
        <p:nvSpPr>
          <p:cNvPr id="7" name="Footer Placeholder 6">
            <a:extLst>
              <a:ext uri="{FF2B5EF4-FFF2-40B4-BE49-F238E27FC236}">
                <a16:creationId xmlns:a16="http://schemas.microsoft.com/office/drawing/2014/main" id="{89F43200-BF34-5C4D-9FB9-0A94E0BCC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252387841"/>
      </p:ext>
    </p:extLst>
  </p:cSld>
  <p:clrMap bg1="lt1" tx1="dk1" bg2="lt2" tx2="dk2" accent1="accent1" accent2="accent2" accent3="accent3" accent4="accent4" accent5="accent5" accent6="accent6" hlink="hlink" folHlink="folHlink"/>
  <p:sldLayoutIdLst>
    <p:sldLayoutId id="2147483855" r:id="rId1"/>
    <p:sldLayoutId id="2147483864" r:id="rId2"/>
    <p:sldLayoutId id="2147483856" r:id="rId3"/>
    <p:sldLayoutId id="2147483854" r:id="rId4"/>
    <p:sldLayoutId id="2147483868" r:id="rId5"/>
    <p:sldLayoutId id="2147483862" r:id="rId6"/>
    <p:sldLayoutId id="2147483869" r:id="rId7"/>
    <p:sldLayoutId id="2147483857" r:id="rId8"/>
    <p:sldLayoutId id="2147483867" r:id="rId9"/>
    <p:sldLayoutId id="2147483860" r:id="rId10"/>
  </p:sldLayoutIdLst>
  <p:txStyles>
    <p:titleStyle>
      <a:lvl1pPr algn="l" defTabSz="914354" rtl="0" eaLnBrk="1" latinLnBrk="0" hangingPunct="1">
        <a:lnSpc>
          <a:spcPct val="90000"/>
        </a:lnSpc>
        <a:spcBef>
          <a:spcPct val="0"/>
        </a:spcBef>
        <a:buNone/>
        <a:defRPr sz="4400" b="0" i="0" kern="1200">
          <a:solidFill>
            <a:srgbClr val="001770"/>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Clr>
          <a:srgbClr val="1452DF"/>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1452DF"/>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1452DF"/>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61970"/>
            <a:ext cx="2743200" cy="153888"/>
          </a:xfrm>
          <a:prstGeom prst="rect">
            <a:avLst/>
          </a:prstGeom>
        </p:spPr>
        <p:txBody>
          <a:bodyPr vert="horz" lIns="0" tIns="0" rIns="0" bIns="0" rtlCol="0" anchor="ctr">
            <a:spAutoFit/>
          </a:bodyP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fld id="{A237B446-C1BA-6442-A14F-AEF633C16BB8}" type="datetimeFigureOut">
              <a:rPr lang="en-US" smtClean="0">
                <a:solidFill>
                  <a:prstClr val="black">
                    <a:tint val="75000"/>
                  </a:prstClr>
                </a:solidFill>
              </a:rPr>
              <a:pPr/>
              <a:t>7/27/2021</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461970"/>
            <a:ext cx="2743200" cy="153888"/>
          </a:xfrm>
          <a:prstGeom prst="rect">
            <a:avLst/>
          </a:prstGeom>
        </p:spPr>
        <p:txBody>
          <a:bodyPr vert="horz" lIns="0" tIns="0" rIns="0" bIns="0" rtlCol="0" anchor="ctr">
            <a:spAutoFit/>
          </a:bodyPr>
          <a:lstStyle>
            <a:lvl1pPr algn="r">
              <a:defRPr sz="1000" b="0" i="0">
                <a:solidFill>
                  <a:schemeClr val="tx1">
                    <a:tint val="75000"/>
                  </a:schemeClr>
                </a:solidFill>
                <a:latin typeface="Arial" panose="020B0604020202020204" pitchFamily="34" charset="0"/>
                <a:cs typeface="Arial" panose="020B0604020202020204" pitchFamily="34" charset="0"/>
              </a:defRPr>
            </a:lvl1pPr>
          </a:lstStyle>
          <a:p>
            <a:fld id="{AF252111-F98F-D540-BC70-9C3C96DA37E7}" type="slidenum">
              <a:rPr lang="en-US" smtClean="0">
                <a:solidFill>
                  <a:prstClr val="black">
                    <a:tint val="75000"/>
                  </a:prstClr>
                </a:solidFill>
              </a:rPr>
              <a:pPr/>
              <a:t>‹#›</a:t>
            </a:fld>
            <a:endParaRPr lang="en-US" dirty="0">
              <a:solidFill>
                <a:prstClr val="black">
                  <a:tint val="75000"/>
                </a:prstClr>
              </a:solidFill>
            </a:endParaRPr>
          </a:p>
        </p:txBody>
      </p:sp>
      <p:sp>
        <p:nvSpPr>
          <p:cNvPr id="7" name="Footer Placeholder 6">
            <a:extLst>
              <a:ext uri="{FF2B5EF4-FFF2-40B4-BE49-F238E27FC236}">
                <a16:creationId xmlns:a16="http://schemas.microsoft.com/office/drawing/2014/main" id="{89F43200-BF34-5C4D-9FB9-0A94E0BCC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88310182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Lst>
  <p:txStyles>
    <p:titleStyle>
      <a:lvl1pPr algn="l" defTabSz="914354" rtl="0" eaLnBrk="1" latinLnBrk="0" hangingPunct="1">
        <a:lnSpc>
          <a:spcPct val="90000"/>
        </a:lnSpc>
        <a:spcBef>
          <a:spcPct val="0"/>
        </a:spcBef>
        <a:buNone/>
        <a:defRPr sz="4400" b="0" i="0" kern="1200">
          <a:solidFill>
            <a:srgbClr val="001770"/>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Clr>
          <a:srgbClr val="1452DF"/>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1452DF"/>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1452DF"/>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61970"/>
            <a:ext cx="2743200" cy="153888"/>
          </a:xfrm>
          <a:prstGeom prst="rect">
            <a:avLst/>
          </a:prstGeom>
        </p:spPr>
        <p:txBody>
          <a:bodyPr vert="horz" lIns="0" tIns="0" rIns="0" bIns="0" rtlCol="0" anchor="ctr">
            <a:spAutoFit/>
          </a:bodyP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fld id="{A237B446-C1BA-6442-A14F-AEF633C16BB8}" type="datetimeFigureOut">
              <a:rPr lang="en-US" smtClean="0">
                <a:solidFill>
                  <a:prstClr val="black">
                    <a:tint val="75000"/>
                  </a:prstClr>
                </a:solidFill>
              </a:rPr>
              <a:pPr/>
              <a:t>7/27/2021</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461970"/>
            <a:ext cx="2743200" cy="153888"/>
          </a:xfrm>
          <a:prstGeom prst="rect">
            <a:avLst/>
          </a:prstGeom>
        </p:spPr>
        <p:txBody>
          <a:bodyPr vert="horz" lIns="0" tIns="0" rIns="0" bIns="0" rtlCol="0" anchor="ctr">
            <a:spAutoFit/>
          </a:bodyPr>
          <a:lstStyle>
            <a:lvl1pPr algn="r">
              <a:defRPr sz="1000" b="0" i="0">
                <a:solidFill>
                  <a:schemeClr val="tx1">
                    <a:tint val="75000"/>
                  </a:schemeClr>
                </a:solidFill>
                <a:latin typeface="Arial" panose="020B0604020202020204" pitchFamily="34" charset="0"/>
                <a:cs typeface="Arial" panose="020B0604020202020204" pitchFamily="34" charset="0"/>
              </a:defRPr>
            </a:lvl1pPr>
          </a:lstStyle>
          <a:p>
            <a:fld id="{AF252111-F98F-D540-BC70-9C3C96DA37E7}" type="slidenum">
              <a:rPr lang="en-US" smtClean="0">
                <a:solidFill>
                  <a:prstClr val="black">
                    <a:tint val="75000"/>
                  </a:prstClr>
                </a:solidFill>
              </a:rPr>
              <a:pPr/>
              <a:t>‹#›</a:t>
            </a:fld>
            <a:endParaRPr lang="en-US" dirty="0">
              <a:solidFill>
                <a:prstClr val="black">
                  <a:tint val="75000"/>
                </a:prstClr>
              </a:solidFill>
            </a:endParaRPr>
          </a:p>
        </p:txBody>
      </p:sp>
      <p:sp>
        <p:nvSpPr>
          <p:cNvPr id="7" name="Footer Placeholder 6">
            <a:extLst>
              <a:ext uri="{FF2B5EF4-FFF2-40B4-BE49-F238E27FC236}">
                <a16:creationId xmlns:a16="http://schemas.microsoft.com/office/drawing/2014/main" id="{89F43200-BF34-5C4D-9FB9-0A94E0BCC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233899656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Lst>
  <p:txStyles>
    <p:titleStyle>
      <a:lvl1pPr algn="l" defTabSz="914354" rtl="0" eaLnBrk="1" latinLnBrk="0" hangingPunct="1">
        <a:lnSpc>
          <a:spcPct val="90000"/>
        </a:lnSpc>
        <a:spcBef>
          <a:spcPct val="0"/>
        </a:spcBef>
        <a:buNone/>
        <a:defRPr sz="4400" b="0" i="0" kern="1200">
          <a:solidFill>
            <a:srgbClr val="001770"/>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Clr>
          <a:srgbClr val="1452DF"/>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1452DF"/>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1452DF"/>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6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2"/>
          <p:cNvSpPr>
            <a:spLocks noGrp="1"/>
          </p:cNvSpPr>
          <p:nvPr>
            <p:ph type="ctrTitle"/>
          </p:nvPr>
        </p:nvSpPr>
        <p:spPr>
          <a:prstGeom prst="rect">
            <a:avLst/>
          </a:prstGeom>
        </p:spPr>
        <p:txBody>
          <a:bodyPr>
            <a:normAutofit/>
          </a:bodyPr>
          <a:lstStyle/>
          <a:p>
            <a:pPr>
              <a:spcBef>
                <a:spcPts val="0"/>
              </a:spcBef>
              <a:defRPr/>
            </a:pPr>
            <a:r>
              <a:rPr lang="en-US" altLang="en-US" kern="0" dirty="0">
                <a:solidFill>
                  <a:srgbClr val="001770"/>
                </a:solidFill>
                <a:latin typeface="Arial"/>
                <a:cs typeface="Arial"/>
              </a:rPr>
              <a:t>Guaranteed Issue Whole Life Insurance </a:t>
            </a:r>
            <a:r>
              <a:rPr lang="en-US" altLang="en-US" sz="2400" kern="0" dirty="0">
                <a:solidFill>
                  <a:schemeClr val="tx1">
                    <a:lumMod val="50000"/>
                    <a:lumOff val="50000"/>
                  </a:schemeClr>
                </a:solidFill>
                <a:latin typeface="Arial"/>
                <a:cs typeface="Arial"/>
              </a:rPr>
              <a:t>(GIWL)</a:t>
            </a:r>
            <a:endParaRPr lang="en-US" sz="2400" kern="0" dirty="0">
              <a:solidFill>
                <a:schemeClr val="tx1">
                  <a:lumMod val="50000"/>
                  <a:lumOff val="50000"/>
                </a:schemeClr>
              </a:solidFill>
              <a:latin typeface="Arial"/>
              <a:cs typeface="Arial"/>
            </a:endParaRPr>
          </a:p>
        </p:txBody>
      </p:sp>
      <p:sp>
        <p:nvSpPr>
          <p:cNvPr id="6" name="Rectangle 5"/>
          <p:cNvSpPr>
            <a:spLocks noChangeArrowheads="1"/>
          </p:cNvSpPr>
          <p:nvPr/>
        </p:nvSpPr>
        <p:spPr bwMode="auto">
          <a:xfrm>
            <a:off x="419100" y="5943600"/>
            <a:ext cx="56769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lumMod val="85000"/>
                  </a:schemeClr>
                </a:solidFill>
                <a:latin typeface="Arial" panose="020B0604020202020204" pitchFamily="34" charset="0"/>
                <a:cs typeface="Arial" panose="020B0604020202020204" pitchFamily="34" charset="0"/>
              </a:rPr>
              <a:t>Policies issued by American General Life Insurance Company (AGL), Houston, TX, </a:t>
            </a:r>
            <a:br>
              <a:rPr lang="en-US" sz="800" dirty="0">
                <a:solidFill>
                  <a:schemeClr val="bg1">
                    <a:lumMod val="85000"/>
                  </a:schemeClr>
                </a:solidFill>
                <a:latin typeface="Arial" panose="020B0604020202020204" pitchFamily="34" charset="0"/>
                <a:cs typeface="Arial" panose="020B0604020202020204" pitchFamily="34" charset="0"/>
              </a:rPr>
            </a:br>
            <a:r>
              <a:rPr lang="en-US" sz="800" dirty="0">
                <a:solidFill>
                  <a:schemeClr val="bg1">
                    <a:lumMod val="85000"/>
                  </a:schemeClr>
                </a:solidFill>
                <a:latin typeface="Arial" panose="020B0604020202020204" pitchFamily="34" charset="0"/>
                <a:cs typeface="Arial" panose="020B0604020202020204" pitchFamily="34" charset="0"/>
              </a:rPr>
              <a:t>member of American International Group, Inc. (AIG).</a:t>
            </a:r>
          </a:p>
        </p:txBody>
      </p:sp>
      <p:sp>
        <p:nvSpPr>
          <p:cNvPr id="8" name="Slide Number Placeholder 27">
            <a:extLst>
              <a:ext uri="{FF2B5EF4-FFF2-40B4-BE49-F238E27FC236}">
                <a16:creationId xmlns:a16="http://schemas.microsoft.com/office/drawing/2014/main" id="{D1CFAE79-2FEB-B543-9CA3-EDB84CF89104}"/>
              </a:ext>
            </a:extLst>
          </p:cNvPr>
          <p:cNvSpPr>
            <a:spLocks noGrp="1"/>
          </p:cNvSpPr>
          <p:nvPr>
            <p:ph type="sldNum" sz="quarter" idx="12"/>
          </p:nvPr>
        </p:nvSpPr>
        <p:spPr>
          <a:xfrm>
            <a:off x="6420897" y="6497455"/>
            <a:ext cx="5385917" cy="123111"/>
          </a:xfrm>
        </p:spPr>
        <p:txBody>
          <a:bodyPr/>
          <a:lstStyle/>
          <a:p>
            <a:r>
              <a:rPr lang="en-US" altLang="en-US" sz="800" dirty="0">
                <a:latin typeface="Arial" charset="0"/>
                <a:ea typeface="Arial" charset="0"/>
                <a:cs typeface="Arial" charset="0"/>
              </a:rPr>
              <a:t>FOR FINANCIAL PROFESSIONAL USE ONLY </a:t>
            </a:r>
            <a:r>
              <a:rPr lang="mr-IN" altLang="en-US" sz="800" dirty="0">
                <a:latin typeface="Arial" charset="0"/>
                <a:ea typeface="Arial" charset="0"/>
                <a:cs typeface="Arial" charset="0"/>
              </a:rPr>
              <a:t>–</a:t>
            </a:r>
            <a:r>
              <a:rPr lang="en-US" altLang="en-US" sz="800" dirty="0">
                <a:latin typeface="Arial" charset="0"/>
                <a:ea typeface="Arial" charset="0"/>
                <a:cs typeface="Arial" charset="0"/>
              </a:rPr>
              <a:t> NOT FOR PUBLIC DISTRIBUTION.</a:t>
            </a:r>
          </a:p>
        </p:txBody>
      </p:sp>
    </p:spTree>
    <p:extLst>
      <p:ext uri="{BB962C8B-B14F-4D97-AF65-F5344CB8AC3E}">
        <p14:creationId xmlns:p14="http://schemas.microsoft.com/office/powerpoint/2010/main" val="103509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B86187-592B-354B-B562-C57FE988ED54}"/>
              </a:ext>
            </a:extLst>
          </p:cNvPr>
          <p:cNvSpPr>
            <a:spLocks noGrp="1"/>
          </p:cNvSpPr>
          <p:nvPr>
            <p:ph idx="1"/>
          </p:nvPr>
        </p:nvSpPr>
        <p:spPr>
          <a:xfrm>
            <a:off x="705395" y="1763486"/>
            <a:ext cx="6190706" cy="3764827"/>
          </a:xfrm>
        </p:spPr>
        <p:txBody>
          <a:bodyPr>
            <a:normAutofit/>
          </a:bodyPr>
          <a:lstStyle/>
          <a:p>
            <a:pPr marL="0" indent="0">
              <a:buNone/>
            </a:pPr>
            <a:r>
              <a:rPr lang="en-US" dirty="0">
                <a:solidFill>
                  <a:srgbClr val="333333"/>
                </a:solidFill>
              </a:rPr>
              <a:t>Designed to enable a simple, straight-through</a:t>
            </a:r>
            <a:br>
              <a:rPr lang="en-US" dirty="0">
                <a:solidFill>
                  <a:srgbClr val="333333"/>
                </a:solidFill>
              </a:rPr>
            </a:br>
            <a:r>
              <a:rPr lang="en-US" dirty="0">
                <a:solidFill>
                  <a:srgbClr val="333333"/>
                </a:solidFill>
              </a:rPr>
              <a:t>electronic sales and application process</a:t>
            </a:r>
          </a:p>
          <a:p>
            <a:r>
              <a:rPr lang="en-US" sz="1900" dirty="0">
                <a:solidFill>
                  <a:srgbClr val="333333"/>
                </a:solidFill>
              </a:rPr>
              <a:t>Easy to use, responsive design – works on</a:t>
            </a:r>
            <a:br>
              <a:rPr lang="en-US" sz="1900" dirty="0">
                <a:solidFill>
                  <a:srgbClr val="333333"/>
                </a:solidFill>
              </a:rPr>
            </a:br>
            <a:r>
              <a:rPr lang="en-US" sz="1900" dirty="0">
                <a:solidFill>
                  <a:srgbClr val="333333"/>
                </a:solidFill>
              </a:rPr>
              <a:t>tablet and mobile devices</a:t>
            </a:r>
          </a:p>
          <a:p>
            <a:r>
              <a:rPr lang="en-US" sz="1900" dirty="0">
                <a:solidFill>
                  <a:srgbClr val="333333"/>
                </a:solidFill>
              </a:rPr>
              <a:t>Provides simple quoting with upsell suggestions</a:t>
            </a:r>
          </a:p>
          <a:p>
            <a:r>
              <a:rPr lang="en-US" sz="1900" dirty="0">
                <a:solidFill>
                  <a:srgbClr val="333333"/>
                </a:solidFill>
              </a:rPr>
              <a:t>Includes all forms, disclosures, etc., needed</a:t>
            </a:r>
            <a:br>
              <a:rPr lang="en-US" sz="1900" dirty="0">
                <a:solidFill>
                  <a:srgbClr val="333333"/>
                </a:solidFill>
              </a:rPr>
            </a:br>
            <a:r>
              <a:rPr lang="en-US" sz="1900" dirty="0">
                <a:solidFill>
                  <a:srgbClr val="333333"/>
                </a:solidFill>
              </a:rPr>
              <a:t>at point of sale</a:t>
            </a:r>
          </a:p>
          <a:p>
            <a:r>
              <a:rPr lang="en-US" sz="1900" dirty="0">
                <a:solidFill>
                  <a:srgbClr val="333333"/>
                </a:solidFill>
              </a:rPr>
              <a:t>Validates all information is correctly completed –</a:t>
            </a:r>
            <a:br>
              <a:rPr lang="en-US" sz="1900" dirty="0">
                <a:solidFill>
                  <a:srgbClr val="333333"/>
                </a:solidFill>
              </a:rPr>
            </a:br>
            <a:r>
              <a:rPr lang="en-US" sz="1900" dirty="0">
                <a:solidFill>
                  <a:srgbClr val="333333"/>
                </a:solidFill>
              </a:rPr>
              <a:t>no incomplete applications</a:t>
            </a:r>
          </a:p>
          <a:p>
            <a:r>
              <a:rPr lang="en-US" sz="1900" dirty="0">
                <a:solidFill>
                  <a:srgbClr val="333333"/>
                </a:solidFill>
              </a:rPr>
              <a:t>Validates payment information in real time                                                                             helping agents maximize productivity</a:t>
            </a:r>
          </a:p>
        </p:txBody>
      </p:sp>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p:txBody>
          <a:bodyPr/>
          <a:lstStyle/>
          <a:p>
            <a:r>
              <a:rPr lang="en-US" dirty="0"/>
              <a:t>GIWL technology platform</a:t>
            </a:r>
          </a:p>
        </p:txBody>
      </p:sp>
      <p:sp>
        <p:nvSpPr>
          <p:cNvPr id="4" name="Text Placeholder 3">
            <a:extLst>
              <a:ext uri="{FF2B5EF4-FFF2-40B4-BE49-F238E27FC236}">
                <a16:creationId xmlns:a16="http://schemas.microsoft.com/office/drawing/2014/main" id="{B8A1884C-DC15-AA4A-B779-4AFB8AB76016}"/>
              </a:ext>
            </a:extLst>
          </p:cNvPr>
          <p:cNvSpPr>
            <a:spLocks noGrp="1"/>
          </p:cNvSpPr>
          <p:nvPr>
            <p:ph type="body" sz="quarter" idx="13"/>
          </p:nvPr>
        </p:nvSpPr>
        <p:spPr>
          <a:xfrm>
            <a:off x="706521" y="1143001"/>
            <a:ext cx="10698480" cy="457200"/>
          </a:xfrm>
        </p:spPr>
        <p:txBody>
          <a:bodyPr/>
          <a:lstStyle/>
          <a:p>
            <a:pPr>
              <a:lnSpc>
                <a:spcPct val="100000"/>
              </a:lnSpc>
            </a:pPr>
            <a:r>
              <a:rPr lang="en-US" dirty="0"/>
              <a:t>Strategy and Process</a:t>
            </a:r>
          </a:p>
        </p:txBody>
      </p:sp>
      <p:pic>
        <p:nvPicPr>
          <p:cNvPr id="5" name="Picture 4" descr="Devices_LR.jpg">
            <a:extLst>
              <a:ext uri="{FF2B5EF4-FFF2-40B4-BE49-F238E27FC236}">
                <a16:creationId xmlns:a16="http://schemas.microsoft.com/office/drawing/2014/main" id="{5E004EED-5395-6443-A320-8D0723886F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2600" y="444499"/>
            <a:ext cx="5022849" cy="5196449"/>
          </a:xfrm>
          <a:prstGeom prst="rect">
            <a:avLst/>
          </a:prstGeom>
        </p:spPr>
      </p:pic>
    </p:spTree>
    <p:extLst>
      <p:ext uri="{BB962C8B-B14F-4D97-AF65-F5344CB8AC3E}">
        <p14:creationId xmlns:p14="http://schemas.microsoft.com/office/powerpoint/2010/main" val="159559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277531" cy="2615706"/>
          </a:xfrm>
        </p:spPr>
        <p:txBody>
          <a:bodyPr/>
          <a:lstStyle/>
          <a:p>
            <a:r>
              <a:rPr lang="en-US" dirty="0"/>
              <a:t>Self registration – one time process</a:t>
            </a:r>
          </a:p>
        </p:txBody>
      </p:sp>
      <p:pic>
        <p:nvPicPr>
          <p:cNvPr id="9" name="Picture 2">
            <a:extLst>
              <a:ext uri="{FF2B5EF4-FFF2-40B4-BE49-F238E27FC236}">
                <a16:creationId xmlns:a16="http://schemas.microsoft.com/office/drawing/2014/main" id="{5D415EA6-D4F2-A14A-BA89-5854A8D8DEE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332061" y="1271529"/>
            <a:ext cx="7236271" cy="4176771"/>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a:extLst>
              <a:ext uri="{FF2B5EF4-FFF2-40B4-BE49-F238E27FC236}">
                <a16:creationId xmlns:a16="http://schemas.microsoft.com/office/drawing/2014/main" id="{4710B7B5-E0A6-784A-9C2D-D967F4A32D42}"/>
              </a:ext>
            </a:extLst>
          </p:cNvPr>
          <p:cNvSpPr/>
          <p:nvPr/>
        </p:nvSpPr>
        <p:spPr>
          <a:xfrm rot="10800000">
            <a:off x="9276080" y="3924300"/>
            <a:ext cx="978408" cy="484632"/>
          </a:xfrm>
          <a:prstGeom prst="rightArrow">
            <a:avLst/>
          </a:prstGeom>
          <a:solidFill>
            <a:srgbClr val="8F4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722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Self registration</a:t>
            </a:r>
            <a:br>
              <a:rPr lang="en-US" dirty="0"/>
            </a:br>
            <a:r>
              <a:rPr lang="en-US" dirty="0"/>
              <a:t>– one time process</a:t>
            </a:r>
          </a:p>
        </p:txBody>
      </p:sp>
      <p:pic>
        <p:nvPicPr>
          <p:cNvPr id="5" name="Picture 4">
            <a:extLst>
              <a:ext uri="{FF2B5EF4-FFF2-40B4-BE49-F238E27FC236}">
                <a16:creationId xmlns:a16="http://schemas.microsoft.com/office/drawing/2014/main" id="{94EAE034-0AF6-9A48-B7BA-119407325741}"/>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3411781" y="533400"/>
            <a:ext cx="7891219" cy="5155596"/>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6BA0446D-A50E-4A42-A07C-0A3073ADC6A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25887" y="2162175"/>
            <a:ext cx="6932613" cy="2714625"/>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A6495527-E473-9241-8851-A6BC77D6C93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25888" y="2162175"/>
            <a:ext cx="6932612" cy="2714625"/>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a:extLst>
              <a:ext uri="{FF2B5EF4-FFF2-40B4-BE49-F238E27FC236}">
                <a16:creationId xmlns:a16="http://schemas.microsoft.com/office/drawing/2014/main" id="{4710B7B5-E0A6-784A-9C2D-D967F4A32D42}"/>
              </a:ext>
            </a:extLst>
          </p:cNvPr>
          <p:cNvSpPr/>
          <p:nvPr/>
        </p:nvSpPr>
        <p:spPr>
          <a:xfrm rot="10800000">
            <a:off x="10520680" y="5080000"/>
            <a:ext cx="978408" cy="484632"/>
          </a:xfrm>
          <a:prstGeom prst="rightArrow">
            <a:avLst/>
          </a:prstGeom>
          <a:solidFill>
            <a:srgbClr val="8F4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022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Log in</a:t>
            </a:r>
          </a:p>
        </p:txBody>
      </p:sp>
      <p:pic>
        <p:nvPicPr>
          <p:cNvPr id="9" name="Picture 2">
            <a:extLst>
              <a:ext uri="{FF2B5EF4-FFF2-40B4-BE49-F238E27FC236}">
                <a16:creationId xmlns:a16="http://schemas.microsoft.com/office/drawing/2014/main" id="{8825684E-54E2-A348-B4E4-E39ECC24EBEB}"/>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449301" y="584201"/>
            <a:ext cx="8119032" cy="468630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74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Alternate  log in</a:t>
            </a:r>
          </a:p>
        </p:txBody>
      </p:sp>
      <p:pic>
        <p:nvPicPr>
          <p:cNvPr id="4" name="Picture 2">
            <a:extLst>
              <a:ext uri="{FF2B5EF4-FFF2-40B4-BE49-F238E27FC236}">
                <a16:creationId xmlns:a16="http://schemas.microsoft.com/office/drawing/2014/main" id="{9141673B-2E1B-0C44-B2E9-9799296B113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492501" y="596007"/>
            <a:ext cx="8075834" cy="4678241"/>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a:extLst>
              <a:ext uri="{FF2B5EF4-FFF2-40B4-BE49-F238E27FC236}">
                <a16:creationId xmlns:a16="http://schemas.microsoft.com/office/drawing/2014/main" id="{6F3155BB-7FA2-D540-8004-9816964F4504}"/>
              </a:ext>
            </a:extLst>
          </p:cNvPr>
          <p:cNvSpPr/>
          <p:nvPr/>
        </p:nvSpPr>
        <p:spPr>
          <a:xfrm rot="10800000">
            <a:off x="9428480" y="2108200"/>
            <a:ext cx="978408" cy="484632"/>
          </a:xfrm>
          <a:prstGeom prst="rightArrow">
            <a:avLst/>
          </a:prstGeom>
          <a:solidFill>
            <a:srgbClr val="8F4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909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4CC7132D-C53B-F743-8C13-A88CCAC2B12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48024" y="635000"/>
            <a:ext cx="8270876" cy="483475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Landing page</a:t>
            </a:r>
          </a:p>
        </p:txBody>
      </p:sp>
      <p:sp>
        <p:nvSpPr>
          <p:cNvPr id="5" name="Right Arrow 4">
            <a:extLst>
              <a:ext uri="{FF2B5EF4-FFF2-40B4-BE49-F238E27FC236}">
                <a16:creationId xmlns:a16="http://schemas.microsoft.com/office/drawing/2014/main" id="{6F3155BB-7FA2-D540-8004-9816964F4504}"/>
              </a:ext>
            </a:extLst>
          </p:cNvPr>
          <p:cNvSpPr/>
          <p:nvPr/>
        </p:nvSpPr>
        <p:spPr>
          <a:xfrm rot="10800000" flipH="1">
            <a:off x="9085580" y="2070100"/>
            <a:ext cx="978408" cy="484632"/>
          </a:xfrm>
          <a:prstGeom prst="rightArrow">
            <a:avLst/>
          </a:prstGeom>
          <a:solidFill>
            <a:srgbClr val="8F4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909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28D80E-C755-4444-979D-AF2D2AEBF675}"/>
              </a:ext>
            </a:extLst>
          </p:cNvPr>
          <p:cNvSpPr>
            <a:spLocks noGrp="1"/>
          </p:cNvSpPr>
          <p:nvPr>
            <p:ph idx="1"/>
          </p:nvPr>
        </p:nvSpPr>
        <p:spPr>
          <a:xfrm>
            <a:off x="706969" y="1223319"/>
            <a:ext cx="10537680" cy="4151869"/>
          </a:xfrm>
        </p:spPr>
        <p:txBody>
          <a:bodyPr>
            <a:normAutofit/>
          </a:bodyPr>
          <a:lstStyle/>
          <a:p>
            <a:pPr marL="0" indent="0">
              <a:lnSpc>
                <a:spcPct val="100000"/>
              </a:lnSpc>
              <a:buNone/>
            </a:pPr>
            <a:r>
              <a:rPr lang="en-US" dirty="0"/>
              <a:t>Guaranteed Issue Whole Life insurance from American General Life Insurance Company is a simple and affordable life insurance policy designed to help cover expenses like medical bills, credit card debt or funeral costs, and can help protect your loved ones from future financial burdens.  </a:t>
            </a:r>
          </a:p>
          <a:p>
            <a:pPr marL="0" indent="0">
              <a:lnSpc>
                <a:spcPct val="100000"/>
              </a:lnSpc>
              <a:buNone/>
            </a:pPr>
            <a:r>
              <a:rPr lang="en-US" dirty="0"/>
              <a:t>With Guaranteed Issue Whole Life insurance, if you’re age 50-80, you can’t be turned down for health reasons, and you can receive permanent life insurance without having to qualify for coverage based on your health. The benefits from this guaranteed issue whole life insurance can lend a helping hand for your loved ones during a difficult time. </a:t>
            </a:r>
          </a:p>
          <a:p>
            <a:pPr marL="0" indent="0">
              <a:buNone/>
            </a:pPr>
            <a:endParaRPr lang="en-US" dirty="0"/>
          </a:p>
        </p:txBody>
      </p:sp>
      <p:sp>
        <p:nvSpPr>
          <p:cNvPr id="3" name="Title 2">
            <a:extLst>
              <a:ext uri="{FF2B5EF4-FFF2-40B4-BE49-F238E27FC236}">
                <a16:creationId xmlns:a16="http://schemas.microsoft.com/office/drawing/2014/main" id="{6C91DB21-E3A0-442C-B5C0-54AD9A319BFC}"/>
              </a:ext>
            </a:extLst>
          </p:cNvPr>
          <p:cNvSpPr>
            <a:spLocks noGrp="1"/>
          </p:cNvSpPr>
          <p:nvPr>
            <p:ph type="title"/>
          </p:nvPr>
        </p:nvSpPr>
        <p:spPr/>
        <p:txBody>
          <a:bodyPr/>
          <a:lstStyle/>
          <a:p>
            <a:r>
              <a:rPr lang="en-US" dirty="0"/>
              <a:t>Hassle-free Whole Life Insurance coverage </a:t>
            </a:r>
          </a:p>
        </p:txBody>
      </p:sp>
    </p:spTree>
    <p:extLst>
      <p:ext uri="{BB962C8B-B14F-4D97-AF65-F5344CB8AC3E}">
        <p14:creationId xmlns:p14="http://schemas.microsoft.com/office/powerpoint/2010/main" val="44401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28D80E-C755-4444-979D-AF2D2AEBF675}"/>
              </a:ext>
            </a:extLst>
          </p:cNvPr>
          <p:cNvSpPr>
            <a:spLocks noGrp="1"/>
          </p:cNvSpPr>
          <p:nvPr>
            <p:ph idx="1"/>
          </p:nvPr>
        </p:nvSpPr>
        <p:spPr>
          <a:xfrm>
            <a:off x="1110624" y="1198604"/>
            <a:ext cx="9565614" cy="4609071"/>
          </a:xfrm>
        </p:spPr>
        <p:txBody>
          <a:bodyPr>
            <a:normAutofit/>
          </a:bodyPr>
          <a:lstStyle/>
          <a:p>
            <a:pPr>
              <a:lnSpc>
                <a:spcPct val="110000"/>
              </a:lnSpc>
              <a:spcBef>
                <a:spcPts val="0"/>
              </a:spcBef>
            </a:pPr>
            <a:r>
              <a:rPr lang="en-US" dirty="0"/>
              <a:t>Guaranteed Acceptance </a:t>
            </a:r>
          </a:p>
          <a:p>
            <a:pPr>
              <a:lnSpc>
                <a:spcPct val="110000"/>
              </a:lnSpc>
              <a:spcBef>
                <a:spcPts val="0"/>
              </a:spcBef>
            </a:pPr>
            <a:r>
              <a:rPr lang="en-US" dirty="0"/>
              <a:t>No Medical Exam </a:t>
            </a:r>
          </a:p>
          <a:p>
            <a:pPr>
              <a:lnSpc>
                <a:spcPct val="110000"/>
              </a:lnSpc>
              <a:spcBef>
                <a:spcPts val="0"/>
              </a:spcBef>
            </a:pPr>
            <a:r>
              <a:rPr lang="en-US" dirty="0"/>
              <a:t>Up to $25,000 in Coverage</a:t>
            </a:r>
          </a:p>
          <a:p>
            <a:pPr>
              <a:lnSpc>
                <a:spcPct val="110000"/>
              </a:lnSpc>
              <a:spcBef>
                <a:spcPts val="0"/>
              </a:spcBef>
            </a:pPr>
            <a:r>
              <a:rPr lang="en-US" dirty="0"/>
              <a:t>Living Benefits are included – at NO EXTRA COST </a:t>
            </a:r>
          </a:p>
          <a:p>
            <a:pPr marL="0" indent="0">
              <a:lnSpc>
                <a:spcPct val="110000"/>
              </a:lnSpc>
              <a:spcBef>
                <a:spcPts val="0"/>
              </a:spcBef>
              <a:buNone/>
            </a:pPr>
            <a:r>
              <a:rPr lang="en-US" sz="1900" dirty="0"/>
              <a:t>  (Subject to state approval) </a:t>
            </a:r>
          </a:p>
          <a:p>
            <a:pPr lvl="1">
              <a:lnSpc>
                <a:spcPct val="110000"/>
              </a:lnSpc>
              <a:spcBef>
                <a:spcPts val="0"/>
              </a:spcBef>
            </a:pPr>
            <a:r>
              <a:rPr lang="en-US" dirty="0"/>
              <a:t>Chronic Illness </a:t>
            </a:r>
          </a:p>
          <a:p>
            <a:pPr lvl="1">
              <a:lnSpc>
                <a:spcPct val="110000"/>
              </a:lnSpc>
              <a:spcBef>
                <a:spcPts val="0"/>
              </a:spcBef>
            </a:pPr>
            <a:r>
              <a:rPr lang="en-US" dirty="0"/>
              <a:t>Terminal Illness </a:t>
            </a:r>
          </a:p>
          <a:p>
            <a:pPr>
              <a:lnSpc>
                <a:spcPct val="110000"/>
              </a:lnSpc>
              <a:spcBef>
                <a:spcPts val="0"/>
              </a:spcBef>
            </a:pPr>
            <a:r>
              <a:rPr lang="en-US" dirty="0"/>
              <a:t>Guaranteed level premiums paid may exceed amount of coverage. For an estimate of the year the premiums may exceed the amount of coverage, divide the face amount by the annual premium.  </a:t>
            </a:r>
          </a:p>
          <a:p>
            <a:pPr>
              <a:lnSpc>
                <a:spcPct val="110000"/>
              </a:lnSpc>
              <a:spcBef>
                <a:spcPts val="0"/>
              </a:spcBef>
            </a:pPr>
            <a:r>
              <a:rPr lang="en-US" dirty="0"/>
              <a:t>Required premium payments stop at or before age 90.  </a:t>
            </a:r>
          </a:p>
          <a:p>
            <a:pPr>
              <a:lnSpc>
                <a:spcPct val="110000"/>
              </a:lnSpc>
              <a:spcBef>
                <a:spcPts val="0"/>
              </a:spcBef>
            </a:pPr>
            <a:r>
              <a:rPr lang="en-US" dirty="0"/>
              <a:t>Developed for ages 50-80.  </a:t>
            </a:r>
          </a:p>
          <a:p>
            <a:pPr marL="0" indent="0">
              <a:lnSpc>
                <a:spcPct val="110000"/>
              </a:lnSpc>
              <a:buNone/>
            </a:pPr>
            <a:r>
              <a:rPr lang="en-US" dirty="0"/>
              <a:t>   </a:t>
            </a:r>
          </a:p>
          <a:p>
            <a:endParaRPr lang="en-US" dirty="0"/>
          </a:p>
        </p:txBody>
      </p:sp>
      <p:sp>
        <p:nvSpPr>
          <p:cNvPr id="3" name="Title 2">
            <a:extLst>
              <a:ext uri="{FF2B5EF4-FFF2-40B4-BE49-F238E27FC236}">
                <a16:creationId xmlns:a16="http://schemas.microsoft.com/office/drawing/2014/main" id="{6C91DB21-E3A0-442C-B5C0-54AD9A319BFC}"/>
              </a:ext>
            </a:extLst>
          </p:cNvPr>
          <p:cNvSpPr>
            <a:spLocks noGrp="1"/>
          </p:cNvSpPr>
          <p:nvPr>
            <p:ph type="title"/>
          </p:nvPr>
        </p:nvSpPr>
        <p:spPr/>
        <p:txBody>
          <a:bodyPr/>
          <a:lstStyle/>
          <a:p>
            <a:r>
              <a:rPr lang="en-US" dirty="0"/>
              <a:t>Hassle-free Whole Life Insurance coverage </a:t>
            </a:r>
          </a:p>
        </p:txBody>
      </p:sp>
    </p:spTree>
    <p:extLst>
      <p:ext uri="{BB962C8B-B14F-4D97-AF65-F5344CB8AC3E}">
        <p14:creationId xmlns:p14="http://schemas.microsoft.com/office/powerpoint/2010/main" val="979310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GIWL </a:t>
            </a:r>
            <a:br>
              <a:rPr lang="en-US" dirty="0"/>
            </a:br>
            <a:r>
              <a:rPr lang="en-US" dirty="0"/>
              <a:t>quote process</a:t>
            </a:r>
          </a:p>
        </p:txBody>
      </p:sp>
      <p:pic>
        <p:nvPicPr>
          <p:cNvPr id="9" name="Picture 4">
            <a:extLst>
              <a:ext uri="{FF2B5EF4-FFF2-40B4-BE49-F238E27FC236}">
                <a16:creationId xmlns:a16="http://schemas.microsoft.com/office/drawing/2014/main" id="{933C390E-293A-1E4D-8B1E-664AA3F6874C}"/>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151616" y="495300"/>
            <a:ext cx="7236271" cy="5118992"/>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a:extLst>
              <a:ext uri="{FF2B5EF4-FFF2-40B4-BE49-F238E27FC236}">
                <a16:creationId xmlns:a16="http://schemas.microsoft.com/office/drawing/2014/main" id="{8C963F3C-4F0D-0240-A8B1-9909EEB59989}"/>
              </a:ext>
            </a:extLst>
          </p:cNvPr>
          <p:cNvSpPr/>
          <p:nvPr/>
        </p:nvSpPr>
        <p:spPr>
          <a:xfrm>
            <a:off x="4965700" y="6156968"/>
            <a:ext cx="6858000" cy="202299"/>
          </a:xfrm>
          <a:prstGeom prst="rect">
            <a:avLst/>
          </a:prstGeom>
        </p:spPr>
        <p:txBody>
          <a:bodyPr wrap="square" lIns="0" tIns="0" rIns="0" bIns="0">
            <a:noAutofit/>
          </a:bodyPr>
          <a:lstStyle/>
          <a:p>
            <a:pPr algn="r" defTabSz="457200">
              <a:lnSpc>
                <a:spcPct val="150000"/>
              </a:lnSpc>
              <a:spcBef>
                <a:spcPts val="600"/>
              </a:spcBef>
              <a:buClr>
                <a:srgbClr val="55C1E9"/>
              </a:buClr>
              <a:buSzPct val="120000"/>
            </a:pPr>
            <a:r>
              <a:rPr lang="en-US" sz="1000" dirty="0">
                <a:solidFill>
                  <a:schemeClr val="bg1">
                    <a:lumMod val="85000"/>
                  </a:schemeClr>
                </a:solidFill>
                <a:latin typeface="Arial" panose="020B0604020202020204" pitchFamily="34" charset="0"/>
                <a:cs typeface="Arial" panose="020B0604020202020204" pitchFamily="34" charset="0"/>
              </a:rPr>
              <a:t>*Not an actual case and is a hypothetical representation for illustrative purposes only.</a:t>
            </a:r>
          </a:p>
        </p:txBody>
      </p:sp>
      <p:sp>
        <p:nvSpPr>
          <p:cNvPr id="5" name="Right Arrow 4">
            <a:extLst>
              <a:ext uri="{FF2B5EF4-FFF2-40B4-BE49-F238E27FC236}">
                <a16:creationId xmlns:a16="http://schemas.microsoft.com/office/drawing/2014/main" id="{6F3155BB-7FA2-D540-8004-9816964F4504}"/>
              </a:ext>
            </a:extLst>
          </p:cNvPr>
          <p:cNvSpPr/>
          <p:nvPr/>
        </p:nvSpPr>
        <p:spPr>
          <a:xfrm rot="10800000" flipH="1">
            <a:off x="3756266" y="4673600"/>
            <a:ext cx="978408" cy="484632"/>
          </a:xfrm>
          <a:prstGeom prst="rightArrow">
            <a:avLst/>
          </a:prstGeom>
          <a:solidFill>
            <a:srgbClr val="8F4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431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GIWL </a:t>
            </a:r>
            <a:br>
              <a:rPr lang="en-US" dirty="0"/>
            </a:br>
            <a:r>
              <a:rPr lang="en-US" dirty="0"/>
              <a:t>quote process</a:t>
            </a:r>
          </a:p>
        </p:txBody>
      </p:sp>
      <p:sp>
        <p:nvSpPr>
          <p:cNvPr id="11" name="Rectangle 10">
            <a:extLst>
              <a:ext uri="{FF2B5EF4-FFF2-40B4-BE49-F238E27FC236}">
                <a16:creationId xmlns:a16="http://schemas.microsoft.com/office/drawing/2014/main" id="{8C963F3C-4F0D-0240-A8B1-9909EEB59989}"/>
              </a:ext>
            </a:extLst>
          </p:cNvPr>
          <p:cNvSpPr/>
          <p:nvPr/>
        </p:nvSpPr>
        <p:spPr>
          <a:xfrm>
            <a:off x="4965700" y="6156968"/>
            <a:ext cx="6858000" cy="202299"/>
          </a:xfrm>
          <a:prstGeom prst="rect">
            <a:avLst/>
          </a:prstGeom>
        </p:spPr>
        <p:txBody>
          <a:bodyPr wrap="square" lIns="0" tIns="0" rIns="0" bIns="0">
            <a:noAutofit/>
          </a:bodyPr>
          <a:lstStyle/>
          <a:p>
            <a:pPr algn="r" defTabSz="457200">
              <a:lnSpc>
                <a:spcPct val="150000"/>
              </a:lnSpc>
              <a:spcBef>
                <a:spcPts val="600"/>
              </a:spcBef>
              <a:buClr>
                <a:srgbClr val="55C1E9"/>
              </a:buClr>
              <a:buSzPct val="120000"/>
            </a:pPr>
            <a:r>
              <a:rPr lang="en-US" sz="1000" dirty="0">
                <a:solidFill>
                  <a:schemeClr val="bg1">
                    <a:lumMod val="85000"/>
                  </a:schemeClr>
                </a:solidFill>
                <a:latin typeface="Arial" panose="020B0604020202020204" pitchFamily="34" charset="0"/>
                <a:cs typeface="Arial" panose="020B0604020202020204" pitchFamily="34" charset="0"/>
              </a:rPr>
              <a:t>*Not an actual case and is a hypothetical representation for illustrative purposes only.</a:t>
            </a:r>
          </a:p>
        </p:txBody>
      </p:sp>
      <p:pic>
        <p:nvPicPr>
          <p:cNvPr id="7" name="Picture 2">
            <a:extLst>
              <a:ext uri="{FF2B5EF4-FFF2-40B4-BE49-F238E27FC236}">
                <a16:creationId xmlns:a16="http://schemas.microsoft.com/office/drawing/2014/main" id="{1C9CFAA2-A391-ED43-9163-FC09BB3AFA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24337" y="499533"/>
            <a:ext cx="6735763" cy="5077414"/>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a:extLst>
              <a:ext uri="{FF2B5EF4-FFF2-40B4-BE49-F238E27FC236}">
                <a16:creationId xmlns:a16="http://schemas.microsoft.com/office/drawing/2014/main" id="{6F3155BB-7FA2-D540-8004-9816964F4504}"/>
              </a:ext>
            </a:extLst>
          </p:cNvPr>
          <p:cNvSpPr/>
          <p:nvPr/>
        </p:nvSpPr>
        <p:spPr>
          <a:xfrm rot="10800000" flipH="1">
            <a:off x="6565392" y="1905000"/>
            <a:ext cx="978408" cy="484632"/>
          </a:xfrm>
          <a:prstGeom prst="rightArrow">
            <a:avLst/>
          </a:prstGeom>
          <a:solidFill>
            <a:srgbClr val="8F4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440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7684-328C-7447-B9F4-8F917F324DB7}"/>
              </a:ext>
            </a:extLst>
          </p:cNvPr>
          <p:cNvSpPr>
            <a:spLocks noGrp="1"/>
          </p:cNvSpPr>
          <p:nvPr>
            <p:ph type="title"/>
          </p:nvPr>
        </p:nvSpPr>
        <p:spPr/>
        <p:txBody>
          <a:bodyPr/>
          <a:lstStyle/>
          <a:p>
            <a:r>
              <a:rPr lang="en-US" dirty="0"/>
              <a:t>Who needs GIWL?</a:t>
            </a:r>
          </a:p>
        </p:txBody>
      </p:sp>
      <p:sp>
        <p:nvSpPr>
          <p:cNvPr id="4" name="Rectangle 3">
            <a:extLst>
              <a:ext uri="{FF2B5EF4-FFF2-40B4-BE49-F238E27FC236}">
                <a16:creationId xmlns:a16="http://schemas.microsoft.com/office/drawing/2014/main" id="{817A88D2-7802-9F42-B8D8-790C40E9E287}"/>
              </a:ext>
            </a:extLst>
          </p:cNvPr>
          <p:cNvSpPr/>
          <p:nvPr/>
        </p:nvSpPr>
        <p:spPr>
          <a:xfrm>
            <a:off x="9914427" y="6194567"/>
            <a:ext cx="1986441" cy="230832"/>
          </a:xfrm>
          <a:prstGeom prst="rect">
            <a:avLst/>
          </a:prstGeom>
        </p:spPr>
        <p:txBody>
          <a:bodyPr wrap="none">
            <a:spAutoFit/>
          </a:bodyPr>
          <a:lstStyle/>
          <a:p>
            <a:r>
              <a:rPr lang="en-US" sz="900" dirty="0">
                <a:solidFill>
                  <a:schemeClr val="bg1">
                    <a:lumMod val="85000"/>
                  </a:schemeClr>
                </a:solidFill>
                <a:latin typeface="Arial" panose="020B0604020202020204" pitchFamily="34" charset="0"/>
                <a:cs typeface="Arial" panose="020B0604020202020204" pitchFamily="34" charset="0"/>
              </a:rPr>
              <a:t>* Insurance Barometer Study, 2020</a:t>
            </a:r>
          </a:p>
        </p:txBody>
      </p:sp>
      <p:grpSp>
        <p:nvGrpSpPr>
          <p:cNvPr id="16" name="Group 15">
            <a:extLst>
              <a:ext uri="{FF2B5EF4-FFF2-40B4-BE49-F238E27FC236}">
                <a16:creationId xmlns:a16="http://schemas.microsoft.com/office/drawing/2014/main" id="{24F8BDEF-74A3-CA4A-8EC9-DBBAE8C653C6}"/>
              </a:ext>
            </a:extLst>
          </p:cNvPr>
          <p:cNvGrpSpPr/>
          <p:nvPr/>
        </p:nvGrpSpPr>
        <p:grpSpPr>
          <a:xfrm>
            <a:off x="4687500" y="1613043"/>
            <a:ext cx="2815119" cy="3328827"/>
            <a:chOff x="4520629" y="1613043"/>
            <a:chExt cx="2815119" cy="3328827"/>
          </a:xfrm>
        </p:grpSpPr>
        <p:sp>
          <p:nvSpPr>
            <p:cNvPr id="12" name="Rectangle 11">
              <a:extLst>
                <a:ext uri="{FF2B5EF4-FFF2-40B4-BE49-F238E27FC236}">
                  <a16:creationId xmlns:a16="http://schemas.microsoft.com/office/drawing/2014/main" id="{A3F18C1E-D8D2-4F41-8860-38EC1BB90172}"/>
                </a:ext>
              </a:extLst>
            </p:cNvPr>
            <p:cNvSpPr/>
            <p:nvPr/>
          </p:nvSpPr>
          <p:spPr>
            <a:xfrm>
              <a:off x="4520629" y="1613043"/>
              <a:ext cx="2815119" cy="3328827"/>
            </a:xfrm>
            <a:prstGeom prst="rect">
              <a:avLst/>
            </a:prstGeom>
            <a:solidFill>
              <a:srgbClr val="0018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9B42077-DE9D-014B-9D57-888B8275BE08}"/>
                </a:ext>
              </a:extLst>
            </p:cNvPr>
            <p:cNvSpPr txBox="1"/>
            <p:nvPr/>
          </p:nvSpPr>
          <p:spPr>
            <a:xfrm>
              <a:off x="4785188" y="2819020"/>
              <a:ext cx="2286000" cy="1754326"/>
            </a:xfrm>
            <a:prstGeom prst="rect">
              <a:avLst/>
            </a:prstGeom>
            <a:noFill/>
          </p:spPr>
          <p:txBody>
            <a:bodyPr wrap="square" rtlCol="0">
              <a:spAutoFit/>
            </a:bodyPr>
            <a:lstStyle/>
            <a:p>
              <a:pPr algn="ctr"/>
              <a:r>
                <a:rPr lang="en-US" sz="3200" b="1" dirty="0">
                  <a:solidFill>
                    <a:srgbClr val="8F4FDA"/>
                  </a:solidFill>
                  <a:latin typeface="Arial" panose="020B0604020202020204" pitchFamily="34" charset="0"/>
                  <a:cs typeface="Arial" panose="020B0604020202020204" pitchFamily="34" charset="0"/>
                </a:rPr>
                <a:t>MILLION</a:t>
              </a:r>
              <a:endParaRPr lang="en-US" sz="2800" b="1" dirty="0">
                <a:solidFill>
                  <a:srgbClr val="8F4FDA"/>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consumers say they need life insurance, but do not have it.*</a:t>
              </a:r>
            </a:p>
          </p:txBody>
        </p:sp>
        <p:sp>
          <p:nvSpPr>
            <p:cNvPr id="10" name="TextBox 9">
              <a:extLst>
                <a:ext uri="{FF2B5EF4-FFF2-40B4-BE49-F238E27FC236}">
                  <a16:creationId xmlns:a16="http://schemas.microsoft.com/office/drawing/2014/main" id="{0C6762FB-43C8-5D44-9BFE-B1FC3173FF09}"/>
                </a:ext>
              </a:extLst>
            </p:cNvPr>
            <p:cNvSpPr txBox="1"/>
            <p:nvPr/>
          </p:nvSpPr>
          <p:spPr>
            <a:xfrm>
              <a:off x="4785188" y="1797975"/>
              <a:ext cx="2286000" cy="1323439"/>
            </a:xfrm>
            <a:prstGeom prst="rect">
              <a:avLst/>
            </a:prstGeom>
            <a:noFill/>
          </p:spPr>
          <p:txBody>
            <a:bodyPr wrap="square" rtlCol="0">
              <a:spAutoFit/>
            </a:bodyPr>
            <a:lstStyle/>
            <a:p>
              <a:pPr algn="ctr"/>
              <a:r>
                <a:rPr lang="en-US" sz="8000" b="1" dirty="0">
                  <a:solidFill>
                    <a:srgbClr val="8F4FDA"/>
                  </a:solidFill>
                  <a:latin typeface="Arial Black" panose="020B0604020202020204" pitchFamily="34" charset="0"/>
                  <a:cs typeface="Arial Black" panose="020B0604020202020204" pitchFamily="34" charset="0"/>
                </a:rPr>
                <a:t>41</a:t>
              </a:r>
              <a:endParaRPr lang="en-US" sz="4000" dirty="0">
                <a:solidFill>
                  <a:srgbClr val="8F4FDA"/>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166804AB-A5F3-1D42-9A54-7A972DAC32C6}"/>
              </a:ext>
            </a:extLst>
          </p:cNvPr>
          <p:cNvGrpSpPr/>
          <p:nvPr/>
        </p:nvGrpSpPr>
        <p:grpSpPr>
          <a:xfrm>
            <a:off x="8534400" y="1613043"/>
            <a:ext cx="2815119" cy="3328827"/>
            <a:chOff x="8534400" y="1613043"/>
            <a:chExt cx="2815119" cy="3328827"/>
          </a:xfrm>
        </p:grpSpPr>
        <p:sp>
          <p:nvSpPr>
            <p:cNvPr id="13" name="Rectangle 12">
              <a:extLst>
                <a:ext uri="{FF2B5EF4-FFF2-40B4-BE49-F238E27FC236}">
                  <a16:creationId xmlns:a16="http://schemas.microsoft.com/office/drawing/2014/main" id="{C40F4172-F4DB-FD4C-917E-412F7E749CC0}"/>
                </a:ext>
              </a:extLst>
            </p:cNvPr>
            <p:cNvSpPr/>
            <p:nvPr/>
          </p:nvSpPr>
          <p:spPr>
            <a:xfrm>
              <a:off x="8534400" y="1613043"/>
              <a:ext cx="2815119" cy="3328827"/>
            </a:xfrm>
            <a:prstGeom prst="rect">
              <a:avLst/>
            </a:prstGeom>
            <a:solidFill>
              <a:srgbClr val="0018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F0DA054-C1CD-9D43-A010-982B110A58EF}"/>
                </a:ext>
              </a:extLst>
            </p:cNvPr>
            <p:cNvSpPr txBox="1"/>
            <p:nvPr/>
          </p:nvSpPr>
          <p:spPr>
            <a:xfrm>
              <a:off x="8851188" y="2819020"/>
              <a:ext cx="2286000" cy="1754326"/>
            </a:xfrm>
            <a:prstGeom prst="rect">
              <a:avLst/>
            </a:prstGeom>
            <a:noFill/>
          </p:spPr>
          <p:txBody>
            <a:bodyPr wrap="square" rtlCol="0">
              <a:spAutoFit/>
            </a:bodyPr>
            <a:lstStyle/>
            <a:p>
              <a:pPr lvl="0" algn="ctr"/>
              <a:r>
                <a:rPr lang="en-US" sz="3200" b="1" dirty="0">
                  <a:solidFill>
                    <a:srgbClr val="8F4FDA"/>
                  </a:solidFill>
                  <a:latin typeface="Arial" panose="020B0604020202020204" pitchFamily="34" charset="0"/>
                  <a:cs typeface="Arial" panose="020B0604020202020204" pitchFamily="34" charset="0"/>
                </a:rPr>
                <a:t>MILLION</a:t>
              </a:r>
            </a:p>
            <a:p>
              <a:pPr algn="ctr"/>
              <a:r>
                <a:rPr lang="en-US" dirty="0">
                  <a:solidFill>
                    <a:schemeClr val="bg1"/>
                  </a:solidFill>
                  <a:latin typeface="Arial" panose="020B0604020202020204" pitchFamily="34" charset="0"/>
                  <a:cs typeface="Arial" panose="020B0604020202020204" pitchFamily="34" charset="0"/>
                </a:rPr>
                <a:t>Americans intend to buy life insurance with long-term care.*</a:t>
              </a:r>
            </a:p>
          </p:txBody>
        </p:sp>
        <p:sp>
          <p:nvSpPr>
            <p:cNvPr id="11" name="TextBox 10">
              <a:extLst>
                <a:ext uri="{FF2B5EF4-FFF2-40B4-BE49-F238E27FC236}">
                  <a16:creationId xmlns:a16="http://schemas.microsoft.com/office/drawing/2014/main" id="{190EF39C-E245-DE41-8FC2-33DEDB167080}"/>
                </a:ext>
              </a:extLst>
            </p:cNvPr>
            <p:cNvSpPr txBox="1"/>
            <p:nvPr/>
          </p:nvSpPr>
          <p:spPr>
            <a:xfrm>
              <a:off x="8839200" y="1797975"/>
              <a:ext cx="2286000" cy="1323439"/>
            </a:xfrm>
            <a:prstGeom prst="rect">
              <a:avLst/>
            </a:prstGeom>
            <a:noFill/>
          </p:spPr>
          <p:txBody>
            <a:bodyPr wrap="square" rtlCol="0">
              <a:spAutoFit/>
            </a:bodyPr>
            <a:lstStyle/>
            <a:p>
              <a:pPr algn="ctr"/>
              <a:r>
                <a:rPr lang="en-US" sz="8000" b="1" dirty="0">
                  <a:solidFill>
                    <a:srgbClr val="8F4FDA"/>
                  </a:solidFill>
                  <a:latin typeface="Arial Black" panose="020B0604020202020204" pitchFamily="34" charset="0"/>
                  <a:cs typeface="Arial Black" panose="020B0604020202020204" pitchFamily="34" charset="0"/>
                </a:rPr>
                <a:t>50</a:t>
              </a:r>
              <a:endParaRPr lang="en-US" sz="4000" dirty="0">
                <a:solidFill>
                  <a:srgbClr val="8F4FDA"/>
                </a:solidFill>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92AAFF02-86B2-D348-A5E3-1873D2BA04CD}"/>
              </a:ext>
            </a:extLst>
          </p:cNvPr>
          <p:cNvGrpSpPr/>
          <p:nvPr/>
        </p:nvGrpSpPr>
        <p:grpSpPr>
          <a:xfrm>
            <a:off x="840599" y="1613043"/>
            <a:ext cx="2815119" cy="3328827"/>
            <a:chOff x="604293" y="1613043"/>
            <a:chExt cx="2815119" cy="3328827"/>
          </a:xfrm>
        </p:grpSpPr>
        <p:sp>
          <p:nvSpPr>
            <p:cNvPr id="14" name="Rectangle 13">
              <a:extLst>
                <a:ext uri="{FF2B5EF4-FFF2-40B4-BE49-F238E27FC236}">
                  <a16:creationId xmlns:a16="http://schemas.microsoft.com/office/drawing/2014/main" id="{DBEA13A4-AA3B-1E4C-A2B5-9D6D2B6035D1}"/>
                </a:ext>
              </a:extLst>
            </p:cNvPr>
            <p:cNvSpPr/>
            <p:nvPr/>
          </p:nvSpPr>
          <p:spPr>
            <a:xfrm>
              <a:off x="604293" y="1613043"/>
              <a:ext cx="2815119" cy="3328827"/>
            </a:xfrm>
            <a:prstGeom prst="rect">
              <a:avLst/>
            </a:prstGeom>
            <a:solidFill>
              <a:srgbClr val="0018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369D2D7-7125-F54B-8B3F-A878F09881B5}"/>
                </a:ext>
              </a:extLst>
            </p:cNvPr>
            <p:cNvSpPr txBox="1"/>
            <p:nvPr/>
          </p:nvSpPr>
          <p:spPr>
            <a:xfrm>
              <a:off x="667820" y="2819020"/>
              <a:ext cx="2702104" cy="1754326"/>
            </a:xfrm>
            <a:prstGeom prst="rect">
              <a:avLst/>
            </a:prstGeom>
            <a:noFill/>
          </p:spPr>
          <p:txBody>
            <a:bodyPr wrap="square" rtlCol="0">
              <a:spAutoFit/>
            </a:bodyPr>
            <a:lstStyle/>
            <a:p>
              <a:pPr algn="ctr"/>
              <a:r>
                <a:rPr lang="en-US" sz="3200" b="1" dirty="0">
                  <a:solidFill>
                    <a:srgbClr val="8F4FDA"/>
                  </a:solidFill>
                  <a:latin typeface="Arial" panose="020B0604020202020204" pitchFamily="34" charset="0"/>
                  <a:cs typeface="Arial" panose="020B0604020202020204" pitchFamily="34" charset="0"/>
                </a:rPr>
                <a:t>PAYING</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for burial/ final expenses is the </a:t>
              </a:r>
              <a:br>
                <a:rPr lang="en-US"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top reason </a:t>
              </a:r>
              <a:r>
                <a:rPr lang="en-US" dirty="0">
                  <a:solidFill>
                    <a:schemeClr val="bg1"/>
                  </a:solidFill>
                  <a:latin typeface="Arial" panose="020B0604020202020204" pitchFamily="34" charset="0"/>
                  <a:cs typeface="Arial" panose="020B0604020202020204" pitchFamily="34" charset="0"/>
                </a:rPr>
                <a:t>for owning life insurance.*</a:t>
              </a:r>
            </a:p>
          </p:txBody>
        </p:sp>
        <p:sp>
          <p:nvSpPr>
            <p:cNvPr id="9" name="TextBox 8">
              <a:extLst>
                <a:ext uri="{FF2B5EF4-FFF2-40B4-BE49-F238E27FC236}">
                  <a16:creationId xmlns:a16="http://schemas.microsoft.com/office/drawing/2014/main" id="{569F7608-C189-5D42-A20B-EBDC5445FB03}"/>
                </a:ext>
              </a:extLst>
            </p:cNvPr>
            <p:cNvSpPr txBox="1"/>
            <p:nvPr/>
          </p:nvSpPr>
          <p:spPr>
            <a:xfrm>
              <a:off x="777412" y="1797975"/>
              <a:ext cx="2468880" cy="1323439"/>
            </a:xfrm>
            <a:prstGeom prst="rect">
              <a:avLst/>
            </a:prstGeom>
            <a:noFill/>
          </p:spPr>
          <p:txBody>
            <a:bodyPr wrap="square" rIns="457200" rtlCol="0">
              <a:spAutoFit/>
            </a:bodyPr>
            <a:lstStyle/>
            <a:p>
              <a:pPr algn="ctr"/>
              <a:r>
                <a:rPr lang="en-US" sz="8000" b="1" dirty="0">
                  <a:solidFill>
                    <a:srgbClr val="8F4FDA"/>
                  </a:solidFill>
                  <a:latin typeface="Arial Black" panose="020B0604020202020204" pitchFamily="34" charset="0"/>
                  <a:cs typeface="Arial Black" panose="020B0604020202020204" pitchFamily="34" charset="0"/>
                </a:rPr>
                <a:t>81</a:t>
              </a:r>
              <a:endParaRPr lang="en-US" sz="4000" dirty="0">
                <a:solidFill>
                  <a:srgbClr val="8F4FDA"/>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B8EF9C4-6958-734C-B863-388645A8F880}"/>
                </a:ext>
              </a:extLst>
            </p:cNvPr>
            <p:cNvSpPr txBox="1"/>
            <p:nvPr/>
          </p:nvSpPr>
          <p:spPr>
            <a:xfrm>
              <a:off x="2383605" y="1910992"/>
              <a:ext cx="893852" cy="646331"/>
            </a:xfrm>
            <a:prstGeom prst="rect">
              <a:avLst/>
            </a:prstGeom>
            <a:noFill/>
          </p:spPr>
          <p:txBody>
            <a:bodyPr wrap="square" rtlCol="0">
              <a:spAutoFit/>
            </a:bodyPr>
            <a:lstStyle/>
            <a:p>
              <a:r>
                <a:rPr lang="en-US" sz="3600" b="1" dirty="0">
                  <a:solidFill>
                    <a:srgbClr val="8F4FDA"/>
                  </a:solidFill>
                  <a:latin typeface="Arial" panose="020B0604020202020204" pitchFamily="34" charset="0"/>
                  <a:cs typeface="Arial" panose="020B0604020202020204" pitchFamily="34" charset="0"/>
                </a:rPr>
                <a:t>%</a:t>
              </a:r>
              <a:endParaRPr lang="en-US" sz="3200" b="1" dirty="0">
                <a:solidFill>
                  <a:srgbClr val="8F4FDA"/>
                </a:solidFill>
              </a:endParaRPr>
            </a:p>
          </p:txBody>
        </p:sp>
      </p:grpSp>
    </p:spTree>
    <p:extLst>
      <p:ext uri="{BB962C8B-B14F-4D97-AF65-F5344CB8AC3E}">
        <p14:creationId xmlns:p14="http://schemas.microsoft.com/office/powerpoint/2010/main" val="77242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B86187-592B-354B-B562-C57FE988ED54}"/>
              </a:ext>
            </a:extLst>
          </p:cNvPr>
          <p:cNvSpPr>
            <a:spLocks noGrp="1"/>
          </p:cNvSpPr>
          <p:nvPr>
            <p:ph idx="1"/>
          </p:nvPr>
        </p:nvSpPr>
        <p:spPr>
          <a:xfrm>
            <a:off x="705395" y="2400300"/>
            <a:ext cx="5085805" cy="3128013"/>
          </a:xfrm>
        </p:spPr>
        <p:txBody>
          <a:bodyPr>
            <a:normAutofit/>
          </a:bodyPr>
          <a:lstStyle/>
          <a:p>
            <a:r>
              <a:rPr lang="en-US" dirty="0">
                <a:solidFill>
                  <a:srgbClr val="333333"/>
                </a:solidFill>
              </a:rPr>
              <a:t>Paper Forms</a:t>
            </a:r>
          </a:p>
          <a:p>
            <a:pPr lvl="1"/>
            <a:r>
              <a:rPr lang="en-US" dirty="0">
                <a:solidFill>
                  <a:srgbClr val="333333"/>
                </a:solidFill>
              </a:rPr>
              <a:t>Can be printed out, filled out by hand and faxed into AIG</a:t>
            </a:r>
          </a:p>
          <a:p>
            <a:endParaRPr lang="en-US" dirty="0">
              <a:solidFill>
                <a:srgbClr val="333333"/>
              </a:solidFill>
            </a:endParaRPr>
          </a:p>
          <a:p>
            <a:r>
              <a:rPr lang="en-US" dirty="0">
                <a:solidFill>
                  <a:srgbClr val="333333"/>
                </a:solidFill>
              </a:rPr>
              <a:t>Electronic Order Entry </a:t>
            </a:r>
          </a:p>
          <a:p>
            <a:pPr lvl="1"/>
            <a:r>
              <a:rPr lang="en-US" dirty="0">
                <a:solidFill>
                  <a:srgbClr val="333333"/>
                </a:solidFill>
              </a:rPr>
              <a:t>Filled out online with instant submission and, in most cases, instant processing</a:t>
            </a:r>
          </a:p>
        </p:txBody>
      </p:sp>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p:txBody>
          <a:bodyPr/>
          <a:lstStyle/>
          <a:p>
            <a:r>
              <a:rPr lang="en-US" dirty="0"/>
              <a:t>Application process options</a:t>
            </a:r>
          </a:p>
        </p:txBody>
      </p:sp>
      <p:sp>
        <p:nvSpPr>
          <p:cNvPr id="4" name="Text Placeholder 3">
            <a:extLst>
              <a:ext uri="{FF2B5EF4-FFF2-40B4-BE49-F238E27FC236}">
                <a16:creationId xmlns:a16="http://schemas.microsoft.com/office/drawing/2014/main" id="{B8A1884C-DC15-AA4A-B779-4AFB8AB76016}"/>
              </a:ext>
            </a:extLst>
          </p:cNvPr>
          <p:cNvSpPr>
            <a:spLocks noGrp="1"/>
          </p:cNvSpPr>
          <p:nvPr>
            <p:ph type="body" sz="quarter" idx="13"/>
          </p:nvPr>
        </p:nvSpPr>
        <p:spPr>
          <a:xfrm>
            <a:off x="706521" y="1143000"/>
            <a:ext cx="4678279" cy="711199"/>
          </a:xfrm>
        </p:spPr>
        <p:txBody>
          <a:bodyPr/>
          <a:lstStyle/>
          <a:p>
            <a:pPr>
              <a:lnSpc>
                <a:spcPct val="100000"/>
              </a:lnSpc>
            </a:pPr>
            <a:r>
              <a:rPr lang="en-US" dirty="0"/>
              <a:t>There are two ways to complete an application:</a:t>
            </a:r>
          </a:p>
        </p:txBody>
      </p:sp>
      <p:pic>
        <p:nvPicPr>
          <p:cNvPr id="5" name="Picture 4" descr="Devices_LR.jpg">
            <a:extLst>
              <a:ext uri="{FF2B5EF4-FFF2-40B4-BE49-F238E27FC236}">
                <a16:creationId xmlns:a16="http://schemas.microsoft.com/office/drawing/2014/main" id="{5E004EED-5395-6443-A320-8D0723886FC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32600" y="2336800"/>
            <a:ext cx="5022849" cy="3175000"/>
          </a:xfrm>
          <a:prstGeom prst="rect">
            <a:avLst/>
          </a:prstGeom>
        </p:spPr>
      </p:pic>
      <p:pic>
        <p:nvPicPr>
          <p:cNvPr id="9" name="Picture 8" descr="A person sitting at a table using a computer&#10;&#10;Description automatically generated">
            <a:extLst>
              <a:ext uri="{FF2B5EF4-FFF2-40B4-BE49-F238E27FC236}">
                <a16:creationId xmlns:a16="http://schemas.microsoft.com/office/drawing/2014/main" id="{2542EA02-E5C8-DF49-BD45-145812F398B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35700" y="-38100"/>
            <a:ext cx="5956300" cy="5854700"/>
          </a:xfrm>
          <a:prstGeom prst="rect">
            <a:avLst/>
          </a:prstGeom>
        </p:spPr>
      </p:pic>
    </p:spTree>
    <p:extLst>
      <p:ext uri="{BB962C8B-B14F-4D97-AF65-F5344CB8AC3E}">
        <p14:creationId xmlns:p14="http://schemas.microsoft.com/office/powerpoint/2010/main" val="420381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71652-D72A-4F4D-BD63-244965B4A23B}"/>
              </a:ext>
            </a:extLst>
          </p:cNvPr>
          <p:cNvSpPr>
            <a:spLocks noGrp="1"/>
          </p:cNvSpPr>
          <p:nvPr>
            <p:ph sz="quarter" idx="10"/>
          </p:nvPr>
        </p:nvSpPr>
        <p:spPr>
          <a:xfrm>
            <a:off x="4064001" y="1730189"/>
            <a:ext cx="3517900" cy="3017520"/>
          </a:xfrm>
        </p:spPr>
        <p:txBody>
          <a:bodyPr>
            <a:normAutofit/>
          </a:bodyPr>
          <a:lstStyle/>
          <a:p>
            <a:pPr algn="ctr"/>
            <a:r>
              <a:rPr lang="en-US" sz="4800" dirty="0"/>
              <a:t>PAPER </a:t>
            </a:r>
            <a:r>
              <a:rPr lang="en-US" sz="4800" dirty="0">
                <a:solidFill>
                  <a:srgbClr val="E2DBF1"/>
                </a:solidFill>
              </a:rPr>
              <a:t>Application Process</a:t>
            </a:r>
            <a:endParaRPr lang="en-US" sz="3200" dirty="0">
              <a:solidFill>
                <a:srgbClr val="E2DBF1"/>
              </a:solidFill>
            </a:endParaRPr>
          </a:p>
        </p:txBody>
      </p:sp>
    </p:spTree>
    <p:extLst>
      <p:ext uri="{BB962C8B-B14F-4D97-AF65-F5344CB8AC3E}">
        <p14:creationId xmlns:p14="http://schemas.microsoft.com/office/powerpoint/2010/main" val="281392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F391648F-E4BA-D24B-9D70-1B8D53A5E69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85191" y="444068"/>
            <a:ext cx="7712075" cy="515937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Download application packet</a:t>
            </a:r>
          </a:p>
        </p:txBody>
      </p:sp>
      <p:sp>
        <p:nvSpPr>
          <p:cNvPr id="5" name="Right Arrow 4">
            <a:extLst>
              <a:ext uri="{FF2B5EF4-FFF2-40B4-BE49-F238E27FC236}">
                <a16:creationId xmlns:a16="http://schemas.microsoft.com/office/drawing/2014/main" id="{6F3155BB-7FA2-D540-8004-9816964F4504}"/>
              </a:ext>
            </a:extLst>
          </p:cNvPr>
          <p:cNvSpPr/>
          <p:nvPr/>
        </p:nvSpPr>
        <p:spPr>
          <a:xfrm rot="10800000" flipH="1">
            <a:off x="4491998" y="5084619"/>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a:extLst>
              <a:ext uri="{FF2B5EF4-FFF2-40B4-BE49-F238E27FC236}">
                <a16:creationId xmlns:a16="http://schemas.microsoft.com/office/drawing/2014/main" id="{F4192BAF-E26E-E548-9977-C521B07A4A0E}"/>
              </a:ext>
            </a:extLst>
          </p:cNvPr>
          <p:cNvSpPr/>
          <p:nvPr/>
        </p:nvSpPr>
        <p:spPr>
          <a:xfrm rot="10800000">
            <a:off x="7852064" y="588818"/>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611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5112C9B-1489-8E43-8437-2EBEEC60A86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26181" y="477981"/>
            <a:ext cx="4648200" cy="586740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pic>
        <p:nvPicPr>
          <p:cNvPr id="10" name="Picture 3">
            <a:extLst>
              <a:ext uri="{FF2B5EF4-FFF2-40B4-BE49-F238E27FC236}">
                <a16:creationId xmlns:a16="http://schemas.microsoft.com/office/drawing/2014/main" id="{4A373BAB-1892-1C43-9698-DB0AC8E0003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92581" y="1750521"/>
            <a:ext cx="8685213" cy="146685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pic>
        <p:nvPicPr>
          <p:cNvPr id="12" name="Picture 4">
            <a:extLst>
              <a:ext uri="{FF2B5EF4-FFF2-40B4-BE49-F238E27FC236}">
                <a16:creationId xmlns:a16="http://schemas.microsoft.com/office/drawing/2014/main" id="{5C4A4705-0D84-054E-961A-34936B2241A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56853" y="2117208"/>
            <a:ext cx="7563938" cy="4222311"/>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pic>
        <p:nvPicPr>
          <p:cNvPr id="13" name="Picture 5">
            <a:extLst>
              <a:ext uri="{FF2B5EF4-FFF2-40B4-BE49-F238E27FC236}">
                <a16:creationId xmlns:a16="http://schemas.microsoft.com/office/drawing/2014/main" id="{9B3BD59C-303A-0E4F-B201-E60A44D0116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135581" y="782781"/>
            <a:ext cx="6875463" cy="31432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Application packet</a:t>
            </a:r>
          </a:p>
        </p:txBody>
      </p:sp>
      <p:sp>
        <p:nvSpPr>
          <p:cNvPr id="5" name="Right Arrow 4">
            <a:extLst>
              <a:ext uri="{FF2B5EF4-FFF2-40B4-BE49-F238E27FC236}">
                <a16:creationId xmlns:a16="http://schemas.microsoft.com/office/drawing/2014/main" id="{6F3155BB-7FA2-D540-8004-9816964F4504}"/>
              </a:ext>
            </a:extLst>
          </p:cNvPr>
          <p:cNvSpPr/>
          <p:nvPr/>
        </p:nvSpPr>
        <p:spPr>
          <a:xfrm rot="10800000" flipH="1">
            <a:off x="1837528" y="2320638"/>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a:extLst>
              <a:ext uri="{FF2B5EF4-FFF2-40B4-BE49-F238E27FC236}">
                <a16:creationId xmlns:a16="http://schemas.microsoft.com/office/drawing/2014/main" id="{F4192BAF-E26E-E548-9977-C521B07A4A0E}"/>
              </a:ext>
            </a:extLst>
          </p:cNvPr>
          <p:cNvSpPr/>
          <p:nvPr/>
        </p:nvSpPr>
        <p:spPr>
          <a:xfrm rot="10800000">
            <a:off x="10979727" y="692726"/>
            <a:ext cx="668482"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a:extLst>
              <a:ext uri="{FF2B5EF4-FFF2-40B4-BE49-F238E27FC236}">
                <a16:creationId xmlns:a16="http://schemas.microsoft.com/office/drawing/2014/main" id="{92A077FE-AC02-2745-9569-F027A3F1095B}"/>
              </a:ext>
            </a:extLst>
          </p:cNvPr>
          <p:cNvSpPr/>
          <p:nvPr/>
        </p:nvSpPr>
        <p:spPr>
          <a:xfrm rot="10800000" flipH="1">
            <a:off x="2412881" y="4038600"/>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378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0-#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GIWL paper application</a:t>
            </a:r>
          </a:p>
        </p:txBody>
      </p:sp>
      <p:pic>
        <p:nvPicPr>
          <p:cNvPr id="11" name="Picture 2">
            <a:extLst>
              <a:ext uri="{FF2B5EF4-FFF2-40B4-BE49-F238E27FC236}">
                <a16:creationId xmlns:a16="http://schemas.microsoft.com/office/drawing/2014/main" id="{29B3BAF1-98DE-234C-8E30-DFD0090CD87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97187" y="100446"/>
            <a:ext cx="4954482" cy="6351587"/>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15" name="Rectangle 14">
            <a:extLst>
              <a:ext uri="{FF2B5EF4-FFF2-40B4-BE49-F238E27FC236}">
                <a16:creationId xmlns:a16="http://schemas.microsoft.com/office/drawing/2014/main" id="{5823AD7E-D96C-F040-9134-45C990F54A90}"/>
              </a:ext>
            </a:extLst>
          </p:cNvPr>
          <p:cNvSpPr/>
          <p:nvPr/>
        </p:nvSpPr>
        <p:spPr>
          <a:xfrm>
            <a:off x="5372099" y="633846"/>
            <a:ext cx="4398819" cy="1039090"/>
          </a:xfrm>
          <a:prstGeom prst="rect">
            <a:avLst/>
          </a:prstGeom>
          <a:solidFill>
            <a:srgbClr val="8F4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All prescreening is to be done by the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Distribution Partner to ensure all information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is correctly submitted.</a:t>
            </a:r>
          </a:p>
        </p:txBody>
      </p:sp>
      <p:sp>
        <p:nvSpPr>
          <p:cNvPr id="16" name="Rectangle 15">
            <a:extLst>
              <a:ext uri="{FF2B5EF4-FFF2-40B4-BE49-F238E27FC236}">
                <a16:creationId xmlns:a16="http://schemas.microsoft.com/office/drawing/2014/main" id="{107D7BB5-A53F-6F46-A450-F3BBC43DFCB6}"/>
              </a:ext>
            </a:extLst>
          </p:cNvPr>
          <p:cNvSpPr/>
          <p:nvPr/>
        </p:nvSpPr>
        <p:spPr>
          <a:xfrm>
            <a:off x="5787735" y="2691246"/>
            <a:ext cx="2150919" cy="685799"/>
          </a:xfrm>
          <a:prstGeom prst="rect">
            <a:avLst/>
          </a:prstGeom>
          <a:solidFill>
            <a:srgbClr val="8F4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No = Ineligible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Do not send to AIG</a:t>
            </a:r>
          </a:p>
        </p:txBody>
      </p:sp>
      <p:cxnSp>
        <p:nvCxnSpPr>
          <p:cNvPr id="17" name="Straight Arrow Connector 16">
            <a:extLst>
              <a:ext uri="{FF2B5EF4-FFF2-40B4-BE49-F238E27FC236}">
                <a16:creationId xmlns:a16="http://schemas.microsoft.com/office/drawing/2014/main" id="{5CA732DD-6FA0-C844-95A8-0B7BE1BD356D}"/>
              </a:ext>
            </a:extLst>
          </p:cNvPr>
          <p:cNvCxnSpPr>
            <a:cxnSpLocks/>
          </p:cNvCxnSpPr>
          <p:nvPr/>
        </p:nvCxnSpPr>
        <p:spPr>
          <a:xfrm flipV="1">
            <a:off x="7263829" y="2462646"/>
            <a:ext cx="538330" cy="270280"/>
          </a:xfrm>
          <a:prstGeom prst="straightConnector1">
            <a:avLst/>
          </a:prstGeom>
          <a:ln w="50800">
            <a:solidFill>
              <a:srgbClr val="8F4FDA"/>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F688CB1-C492-9542-AAA8-9364561738BA}"/>
              </a:ext>
            </a:extLst>
          </p:cNvPr>
          <p:cNvSpPr/>
          <p:nvPr/>
        </p:nvSpPr>
        <p:spPr>
          <a:xfrm>
            <a:off x="5829300" y="3834246"/>
            <a:ext cx="2171699" cy="685799"/>
          </a:xfrm>
          <a:prstGeom prst="rect">
            <a:avLst/>
          </a:prstGeom>
          <a:solidFill>
            <a:srgbClr val="8F4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Yes = Ineligible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Do not send to AIG</a:t>
            </a:r>
          </a:p>
        </p:txBody>
      </p:sp>
      <p:cxnSp>
        <p:nvCxnSpPr>
          <p:cNvPr id="19" name="Straight Arrow Connector 18">
            <a:extLst>
              <a:ext uri="{FF2B5EF4-FFF2-40B4-BE49-F238E27FC236}">
                <a16:creationId xmlns:a16="http://schemas.microsoft.com/office/drawing/2014/main" id="{A2E23A61-AF53-8641-9E3C-37B5F7845EBD}"/>
              </a:ext>
            </a:extLst>
          </p:cNvPr>
          <p:cNvCxnSpPr>
            <a:cxnSpLocks/>
          </p:cNvCxnSpPr>
          <p:nvPr/>
        </p:nvCxnSpPr>
        <p:spPr>
          <a:xfrm flipV="1">
            <a:off x="7315200" y="3605646"/>
            <a:ext cx="563159" cy="288260"/>
          </a:xfrm>
          <a:prstGeom prst="straightConnector1">
            <a:avLst/>
          </a:prstGeom>
          <a:ln w="50800">
            <a:solidFill>
              <a:srgbClr val="8F4FDA"/>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42F70B8-6504-FE47-94EA-5D73CE546B00}"/>
              </a:ext>
            </a:extLst>
          </p:cNvPr>
          <p:cNvSpPr/>
          <p:nvPr/>
        </p:nvSpPr>
        <p:spPr>
          <a:xfrm>
            <a:off x="3256907" y="5607394"/>
            <a:ext cx="2704011" cy="381000"/>
          </a:xfrm>
          <a:prstGeom prst="rect">
            <a:avLst/>
          </a:prstGeom>
          <a:noFill/>
          <a:ln w="50800">
            <a:solidFill>
              <a:srgbClr val="8F4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02820C0-5E58-524D-86A1-6597AC27F59D}"/>
              </a:ext>
            </a:extLst>
          </p:cNvPr>
          <p:cNvSpPr/>
          <p:nvPr/>
        </p:nvSpPr>
        <p:spPr>
          <a:xfrm>
            <a:off x="6442949" y="5226626"/>
            <a:ext cx="2774372" cy="685801"/>
          </a:xfrm>
          <a:prstGeom prst="rect">
            <a:avLst/>
          </a:prstGeom>
          <a:solidFill>
            <a:srgbClr val="8F4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Bank draft or credit card is required for this product.</a:t>
            </a:r>
          </a:p>
        </p:txBody>
      </p:sp>
      <p:cxnSp>
        <p:nvCxnSpPr>
          <p:cNvPr id="22" name="Straight Arrow Connector 21">
            <a:extLst>
              <a:ext uri="{FF2B5EF4-FFF2-40B4-BE49-F238E27FC236}">
                <a16:creationId xmlns:a16="http://schemas.microsoft.com/office/drawing/2014/main" id="{6AC738FD-CE53-E647-8F7E-D0E3B4126B26}"/>
              </a:ext>
            </a:extLst>
          </p:cNvPr>
          <p:cNvCxnSpPr/>
          <p:nvPr/>
        </p:nvCxnSpPr>
        <p:spPr>
          <a:xfrm flipH="1">
            <a:off x="5960919" y="5548746"/>
            <a:ext cx="533400" cy="228600"/>
          </a:xfrm>
          <a:prstGeom prst="straightConnector1">
            <a:avLst/>
          </a:prstGeom>
          <a:ln w="50800">
            <a:solidFill>
              <a:srgbClr val="8F4FDA"/>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4">
            <a:extLst>
              <a:ext uri="{FF2B5EF4-FFF2-40B4-BE49-F238E27FC236}">
                <a16:creationId xmlns:a16="http://schemas.microsoft.com/office/drawing/2014/main" id="{55E72BE3-FB15-4047-9419-3777048C33B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80666" y="225859"/>
            <a:ext cx="4798674" cy="612648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24" name="Rectangle 23">
            <a:extLst>
              <a:ext uri="{FF2B5EF4-FFF2-40B4-BE49-F238E27FC236}">
                <a16:creationId xmlns:a16="http://schemas.microsoft.com/office/drawing/2014/main" id="{6A3EEEDD-52F9-924E-9B8C-74BAE1C1F362}"/>
              </a:ext>
            </a:extLst>
          </p:cNvPr>
          <p:cNvSpPr/>
          <p:nvPr/>
        </p:nvSpPr>
        <p:spPr>
          <a:xfrm>
            <a:off x="8307476" y="1797626"/>
            <a:ext cx="2133600" cy="685801"/>
          </a:xfrm>
          <a:prstGeom prst="rect">
            <a:avLst/>
          </a:prstGeom>
          <a:solidFill>
            <a:srgbClr val="8F4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No = Ineligible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Do not send to AIG</a:t>
            </a:r>
          </a:p>
        </p:txBody>
      </p:sp>
      <p:cxnSp>
        <p:nvCxnSpPr>
          <p:cNvPr id="25" name="Straight Arrow Connector 24">
            <a:extLst>
              <a:ext uri="{FF2B5EF4-FFF2-40B4-BE49-F238E27FC236}">
                <a16:creationId xmlns:a16="http://schemas.microsoft.com/office/drawing/2014/main" id="{1E657001-C9A5-A049-9D14-E850BD44225D}"/>
              </a:ext>
            </a:extLst>
          </p:cNvPr>
          <p:cNvCxnSpPr>
            <a:cxnSpLocks/>
          </p:cNvCxnSpPr>
          <p:nvPr/>
        </p:nvCxnSpPr>
        <p:spPr>
          <a:xfrm flipV="1">
            <a:off x="10366623" y="1503642"/>
            <a:ext cx="616645" cy="489545"/>
          </a:xfrm>
          <a:prstGeom prst="straightConnector1">
            <a:avLst/>
          </a:prstGeom>
          <a:ln w="50800">
            <a:solidFill>
              <a:srgbClr val="8F4FDA"/>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074C3A5-9868-8145-A3F8-65F4B1A72F8E}"/>
              </a:ext>
            </a:extLst>
          </p:cNvPr>
          <p:cNvSpPr/>
          <p:nvPr/>
        </p:nvSpPr>
        <p:spPr>
          <a:xfrm>
            <a:off x="8468668" y="4062846"/>
            <a:ext cx="1524000" cy="914400"/>
          </a:xfrm>
          <a:prstGeom prst="rect">
            <a:avLst/>
          </a:prstGeom>
          <a:noFill/>
          <a:ln w="50800">
            <a:solidFill>
              <a:srgbClr val="8F4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3">
            <a:extLst>
              <a:ext uri="{FF2B5EF4-FFF2-40B4-BE49-F238E27FC236}">
                <a16:creationId xmlns:a16="http://schemas.microsoft.com/office/drawing/2014/main" id="{3AF01E2C-E712-F74E-8059-BB1FB760D90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612276" y="4092515"/>
            <a:ext cx="1295400" cy="856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99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par>
                                <p:cTn id="39" presetID="16" presetClass="entr" presetSubtype="21"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par>
                                <p:cTn id="55" presetID="16" presetClass="entr" presetSubtype="21"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barn(inVertical)">
                                      <p:cBhvr>
                                        <p:cTn id="76" dur="500"/>
                                        <p:tgtEl>
                                          <p:spTgt spid="23"/>
                                        </p:tgtEl>
                                      </p:cBhvr>
                                    </p:animEffect>
                                  </p:childTnLst>
                                </p:cTn>
                              </p:par>
                              <p:par>
                                <p:cTn id="77" presetID="16" presetClass="entr" presetSubtype="21"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barn(inVertical)">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barn(inVertical)">
                                      <p:cBhvr>
                                        <p:cTn id="84" dur="500"/>
                                        <p:tgtEl>
                                          <p:spTgt spid="25"/>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arn(inVertical)">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25"/>
                                        </p:tgtEl>
                                      </p:cBhvr>
                                    </p:animEffect>
                                    <p:set>
                                      <p:cBhvr>
                                        <p:cTn id="92" dur="1" fill="hold">
                                          <p:stCondLst>
                                            <p:cond delay="499"/>
                                          </p:stCondLst>
                                        </p:cTn>
                                        <p:tgtEl>
                                          <p:spTgt spid="25"/>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24"/>
                                        </p:tgtEl>
                                      </p:cBhvr>
                                    </p:animEffect>
                                    <p:set>
                                      <p:cBhvr>
                                        <p:cTn id="95" dur="1" fill="hold">
                                          <p:stCondLst>
                                            <p:cond delay="499"/>
                                          </p:stCondLst>
                                        </p:cTn>
                                        <p:tgtEl>
                                          <p:spTgt spid="24"/>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barn(inVertical)">
                                      <p:cBhvr>
                                        <p:cTn id="10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8" grpId="0" animBg="1"/>
      <p:bldP spid="18" grpId="1" animBg="1"/>
      <p:bldP spid="20" grpId="0" animBg="1"/>
      <p:bldP spid="20" grpId="1" animBg="1"/>
      <p:bldP spid="21" grpId="0" animBg="1"/>
      <p:bldP spid="21" grpId="1" animBg="1"/>
      <p:bldP spid="24" grpId="0" animBg="1"/>
      <p:bldP spid="24" grpId="1"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90EF26D-52A8-5440-B20B-C55A2CBA37E5}"/>
              </a:ext>
            </a:extLst>
          </p:cNvPr>
          <p:cNvSpPr/>
          <p:nvPr/>
        </p:nvSpPr>
        <p:spPr>
          <a:xfrm>
            <a:off x="7274102" y="863028"/>
            <a:ext cx="3821988" cy="3821988"/>
          </a:xfrm>
          <a:prstGeom prst="ellipse">
            <a:avLst/>
          </a:prstGeom>
          <a:solidFill>
            <a:srgbClr val="0018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FB86187-592B-354B-B562-C57FE988ED54}"/>
              </a:ext>
            </a:extLst>
          </p:cNvPr>
          <p:cNvSpPr>
            <a:spLocks noGrp="1"/>
          </p:cNvSpPr>
          <p:nvPr>
            <p:ph idx="1"/>
          </p:nvPr>
        </p:nvSpPr>
        <p:spPr>
          <a:xfrm>
            <a:off x="705395" y="1184564"/>
            <a:ext cx="6190706" cy="4343749"/>
          </a:xfrm>
        </p:spPr>
        <p:txBody>
          <a:bodyPr>
            <a:normAutofit/>
          </a:bodyPr>
          <a:lstStyle/>
          <a:p>
            <a:r>
              <a:rPr lang="en-US" dirty="0">
                <a:solidFill>
                  <a:srgbClr val="333333"/>
                </a:solidFill>
              </a:rPr>
              <a:t>Get Quote</a:t>
            </a:r>
          </a:p>
          <a:p>
            <a:r>
              <a:rPr lang="en-US" dirty="0">
                <a:solidFill>
                  <a:srgbClr val="333333"/>
                </a:solidFill>
              </a:rPr>
              <a:t>Download Forms</a:t>
            </a:r>
          </a:p>
          <a:p>
            <a:r>
              <a:rPr lang="en-US" dirty="0">
                <a:solidFill>
                  <a:srgbClr val="333333"/>
                </a:solidFill>
              </a:rPr>
              <a:t>Complete Forms with Applicant</a:t>
            </a:r>
          </a:p>
          <a:p>
            <a:r>
              <a:rPr lang="en-US" dirty="0">
                <a:solidFill>
                  <a:srgbClr val="333333"/>
                </a:solidFill>
              </a:rPr>
              <a:t>Prescreen forms for completeness and product eligibility</a:t>
            </a:r>
          </a:p>
          <a:p>
            <a:r>
              <a:rPr lang="en-US" dirty="0">
                <a:solidFill>
                  <a:srgbClr val="333333"/>
                </a:solidFill>
              </a:rPr>
              <a:t>Fax prescreened forms with GIWL Transmittal Form to AG</a:t>
            </a:r>
          </a:p>
          <a:p>
            <a:r>
              <a:rPr lang="en-US" dirty="0">
                <a:solidFill>
                  <a:srgbClr val="333333"/>
                </a:solidFill>
              </a:rPr>
              <a:t>Upon receipt at AG</a:t>
            </a:r>
          </a:p>
          <a:p>
            <a:pPr lvl="1"/>
            <a:r>
              <a:rPr lang="en-US" dirty="0">
                <a:solidFill>
                  <a:srgbClr val="333333"/>
                </a:solidFill>
              </a:rPr>
              <a:t>Forms will be reviewed for completeness</a:t>
            </a:r>
          </a:p>
          <a:p>
            <a:pPr lvl="1"/>
            <a:r>
              <a:rPr lang="en-US" dirty="0">
                <a:solidFill>
                  <a:srgbClr val="333333"/>
                </a:solidFill>
              </a:rPr>
              <a:t>Policy will be data entered and issued</a:t>
            </a:r>
          </a:p>
          <a:p>
            <a:r>
              <a:rPr lang="en-US" dirty="0">
                <a:solidFill>
                  <a:srgbClr val="333333"/>
                </a:solidFill>
              </a:rPr>
              <a:t>Get Paid</a:t>
            </a:r>
          </a:p>
        </p:txBody>
      </p:sp>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p:txBody>
          <a:bodyPr/>
          <a:lstStyle/>
          <a:p>
            <a:r>
              <a:rPr lang="en-US" dirty="0"/>
              <a:t>Fax process flow</a:t>
            </a:r>
          </a:p>
        </p:txBody>
      </p:sp>
      <p:pic>
        <p:nvPicPr>
          <p:cNvPr id="9" name="Picture 8" descr="A close up of a sign&#10;&#10;Description automatically generated">
            <a:extLst>
              <a:ext uri="{FF2B5EF4-FFF2-40B4-BE49-F238E27FC236}">
                <a16:creationId xmlns:a16="http://schemas.microsoft.com/office/drawing/2014/main" id="{E4AA7E03-7AA2-5649-B2B7-8EBEB2C4438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09708" y="375007"/>
            <a:ext cx="5486400" cy="5486400"/>
          </a:xfrm>
          <a:prstGeom prst="rect">
            <a:avLst/>
          </a:prstGeom>
        </p:spPr>
      </p:pic>
    </p:spTree>
    <p:extLst>
      <p:ext uri="{BB962C8B-B14F-4D97-AF65-F5344CB8AC3E}">
        <p14:creationId xmlns:p14="http://schemas.microsoft.com/office/powerpoint/2010/main" val="197701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71652-D72A-4F4D-BD63-244965B4A23B}"/>
              </a:ext>
            </a:extLst>
          </p:cNvPr>
          <p:cNvSpPr>
            <a:spLocks noGrp="1"/>
          </p:cNvSpPr>
          <p:nvPr>
            <p:ph sz="quarter" idx="10"/>
          </p:nvPr>
        </p:nvSpPr>
        <p:spPr>
          <a:xfrm>
            <a:off x="4064001" y="1730189"/>
            <a:ext cx="3517900" cy="3017520"/>
          </a:xfrm>
        </p:spPr>
        <p:txBody>
          <a:bodyPr>
            <a:normAutofit/>
          </a:bodyPr>
          <a:lstStyle/>
          <a:p>
            <a:pPr algn="ctr"/>
            <a:r>
              <a:rPr lang="en-US" sz="4800" dirty="0"/>
              <a:t>ONLINE </a:t>
            </a:r>
            <a:r>
              <a:rPr lang="en-US" sz="4800" dirty="0">
                <a:solidFill>
                  <a:srgbClr val="E2DBF1"/>
                </a:solidFill>
              </a:rPr>
              <a:t>Application Process</a:t>
            </a:r>
            <a:endParaRPr lang="en-US" sz="3200" dirty="0">
              <a:solidFill>
                <a:srgbClr val="E2DBF1"/>
              </a:solidFill>
            </a:endParaRPr>
          </a:p>
        </p:txBody>
      </p:sp>
    </p:spTree>
    <p:extLst>
      <p:ext uri="{BB962C8B-B14F-4D97-AF65-F5344CB8AC3E}">
        <p14:creationId xmlns:p14="http://schemas.microsoft.com/office/powerpoint/2010/main" val="147846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F3D7D-D282-F14E-AA6C-874EC42E5AAC}"/>
              </a:ext>
            </a:extLst>
          </p:cNvPr>
          <p:cNvSpPr>
            <a:spLocks noGrp="1"/>
          </p:cNvSpPr>
          <p:nvPr>
            <p:ph type="title"/>
          </p:nvPr>
        </p:nvSpPr>
        <p:spPr>
          <a:xfrm>
            <a:off x="640079" y="457200"/>
            <a:ext cx="1895303" cy="1413164"/>
          </a:xfrm>
        </p:spPr>
        <p:txBody>
          <a:bodyPr/>
          <a:lstStyle/>
          <a:p>
            <a:r>
              <a:rPr lang="en-US" dirty="0"/>
              <a:t>Electronic process flow</a:t>
            </a:r>
          </a:p>
        </p:txBody>
      </p:sp>
      <p:cxnSp>
        <p:nvCxnSpPr>
          <p:cNvPr id="5" name="Straight Connector 4">
            <a:extLst>
              <a:ext uri="{FF2B5EF4-FFF2-40B4-BE49-F238E27FC236}">
                <a16:creationId xmlns:a16="http://schemas.microsoft.com/office/drawing/2014/main" id="{A08DF103-DD28-A547-AA0A-F9082861C44D}"/>
              </a:ext>
            </a:extLst>
          </p:cNvPr>
          <p:cNvCxnSpPr/>
          <p:nvPr/>
        </p:nvCxnSpPr>
        <p:spPr>
          <a:xfrm>
            <a:off x="4941157" y="4055909"/>
            <a:ext cx="4158655" cy="0"/>
          </a:xfrm>
          <a:prstGeom prst="line">
            <a:avLst/>
          </a:prstGeom>
          <a:ln w="28575" cmpd="sng">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C55C0DC7-74C4-B84F-B704-2C883252DCF5}"/>
              </a:ext>
            </a:extLst>
          </p:cNvPr>
          <p:cNvCxnSpPr>
            <a:stCxn id="12" idx="0"/>
          </p:cNvCxnSpPr>
          <p:nvPr/>
        </p:nvCxnSpPr>
        <p:spPr>
          <a:xfrm flipH="1" flipV="1">
            <a:off x="4280477" y="2814257"/>
            <a:ext cx="1108" cy="805918"/>
          </a:xfrm>
          <a:prstGeom prst="line">
            <a:avLst/>
          </a:prstGeom>
          <a:ln w="28575" cmpd="sng">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F413B43D-D0FF-BD42-AE75-FCEED9FF1E8B}"/>
              </a:ext>
            </a:extLst>
          </p:cNvPr>
          <p:cNvCxnSpPr/>
          <p:nvPr/>
        </p:nvCxnSpPr>
        <p:spPr>
          <a:xfrm>
            <a:off x="4941157" y="1794741"/>
            <a:ext cx="5877975" cy="0"/>
          </a:xfrm>
          <a:prstGeom prst="line">
            <a:avLst/>
          </a:prstGeom>
          <a:ln w="28575" cmpd="sng">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pic>
        <p:nvPicPr>
          <p:cNvPr id="9" name="Picture 2">
            <a:extLst>
              <a:ext uri="{FF2B5EF4-FFF2-40B4-BE49-F238E27FC236}">
                <a16:creationId xmlns:a16="http://schemas.microsoft.com/office/drawing/2014/main" id="{785AD273-C181-9F4B-8B34-AE04F3B40EC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3556766" y="1229591"/>
            <a:ext cx="1344932" cy="878688"/>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0" name="Picture 3">
            <a:extLst>
              <a:ext uri="{FF2B5EF4-FFF2-40B4-BE49-F238E27FC236}">
                <a16:creationId xmlns:a16="http://schemas.microsoft.com/office/drawing/2014/main" id="{EFE8A2A0-7C22-004A-A564-B5F74D02562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6439271" y="1229591"/>
            <a:ext cx="1318272" cy="932555"/>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1" name="Picture 5">
            <a:extLst>
              <a:ext uri="{FF2B5EF4-FFF2-40B4-BE49-F238E27FC236}">
                <a16:creationId xmlns:a16="http://schemas.microsoft.com/office/drawing/2014/main" id="{31F69410-E87D-4349-8EA8-A157BFBF617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9218932" y="1229591"/>
            <a:ext cx="1332953" cy="942940"/>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2" name="Picture 8">
            <a:extLst>
              <a:ext uri="{FF2B5EF4-FFF2-40B4-BE49-F238E27FC236}">
                <a16:creationId xmlns:a16="http://schemas.microsoft.com/office/drawing/2014/main" id="{72E0A99C-713F-6B47-999E-07F058AB3A8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3622012" y="3620175"/>
            <a:ext cx="1319145" cy="933172"/>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3" name="Picture 9">
            <a:extLst>
              <a:ext uri="{FF2B5EF4-FFF2-40B4-BE49-F238E27FC236}">
                <a16:creationId xmlns:a16="http://schemas.microsoft.com/office/drawing/2014/main" id="{E5E9ABA6-439B-B845-A296-34804ECCD85C}"/>
              </a:ext>
            </a:extLst>
          </p:cNvPr>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6439271" y="3636013"/>
            <a:ext cx="1344932" cy="1109244"/>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grpSp>
        <p:nvGrpSpPr>
          <p:cNvPr id="14" name="Group 13">
            <a:extLst>
              <a:ext uri="{FF2B5EF4-FFF2-40B4-BE49-F238E27FC236}">
                <a16:creationId xmlns:a16="http://schemas.microsoft.com/office/drawing/2014/main" id="{55C857E8-2E45-E740-8642-248B8A827671}"/>
              </a:ext>
            </a:extLst>
          </p:cNvPr>
          <p:cNvGrpSpPr/>
          <p:nvPr/>
        </p:nvGrpSpPr>
        <p:grpSpPr>
          <a:xfrm>
            <a:off x="6697982" y="4008647"/>
            <a:ext cx="1240095" cy="1500695"/>
            <a:chOff x="6638925" y="3614473"/>
            <a:chExt cx="1314450" cy="1590676"/>
          </a:xfrm>
        </p:grpSpPr>
        <p:pic>
          <p:nvPicPr>
            <p:cNvPr id="15" name="Picture 11">
              <a:extLst>
                <a:ext uri="{FF2B5EF4-FFF2-40B4-BE49-F238E27FC236}">
                  <a16:creationId xmlns:a16="http://schemas.microsoft.com/office/drawing/2014/main" id="{94DE009E-9117-0A44-9E62-2B94E3484655}"/>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l="10505" t="5470" r="10957" b="6880"/>
            <a:stretch/>
          </p:blipFill>
          <p:spPr bwMode="auto">
            <a:xfrm>
              <a:off x="6638925" y="3614473"/>
              <a:ext cx="923925" cy="1203326"/>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6" name="Picture 10">
              <a:extLst>
                <a:ext uri="{FF2B5EF4-FFF2-40B4-BE49-F238E27FC236}">
                  <a16:creationId xmlns:a16="http://schemas.microsoft.com/office/drawing/2014/main" id="{0B73B7D7-6BAE-F74A-A631-395A6BE660B7}"/>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l="10794" t="5255" r="10128" b="7325"/>
            <a:stretch/>
          </p:blipFill>
          <p:spPr bwMode="auto">
            <a:xfrm>
              <a:off x="6810375" y="3779572"/>
              <a:ext cx="930275" cy="1200151"/>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7" name="Picture 16">
              <a:extLst>
                <a:ext uri="{FF2B5EF4-FFF2-40B4-BE49-F238E27FC236}">
                  <a16:creationId xmlns:a16="http://schemas.microsoft.com/office/drawing/2014/main" id="{203AF9CB-206F-EE43-89DF-6A7997952D9F}"/>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l="9559" t="5122" r="11094" b="7227"/>
            <a:stretch/>
          </p:blipFill>
          <p:spPr bwMode="auto">
            <a:xfrm>
              <a:off x="7019925" y="4001823"/>
              <a:ext cx="933450" cy="1203326"/>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grpSp>
      <p:sp>
        <p:nvSpPr>
          <p:cNvPr id="18" name="Oval 17">
            <a:extLst>
              <a:ext uri="{FF2B5EF4-FFF2-40B4-BE49-F238E27FC236}">
                <a16:creationId xmlns:a16="http://schemas.microsoft.com/office/drawing/2014/main" id="{2E36D8CC-21FC-1E4F-8799-B3F6E625BCB0}"/>
              </a:ext>
            </a:extLst>
          </p:cNvPr>
          <p:cNvSpPr/>
          <p:nvPr/>
        </p:nvSpPr>
        <p:spPr>
          <a:xfrm>
            <a:off x="3069563" y="632484"/>
            <a:ext cx="464343" cy="464343"/>
          </a:xfrm>
          <a:prstGeom prst="ellipse">
            <a:avLst/>
          </a:prstGeom>
          <a:solidFill>
            <a:srgbClr val="8F4F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a:extLst>
              <a:ext uri="{FF2B5EF4-FFF2-40B4-BE49-F238E27FC236}">
                <a16:creationId xmlns:a16="http://schemas.microsoft.com/office/drawing/2014/main" id="{E19EBFB5-6941-7C49-AB27-0705449BF56E}"/>
              </a:ext>
            </a:extLst>
          </p:cNvPr>
          <p:cNvSpPr txBox="1"/>
          <p:nvPr/>
        </p:nvSpPr>
        <p:spPr>
          <a:xfrm>
            <a:off x="3069563" y="641359"/>
            <a:ext cx="464343" cy="461665"/>
          </a:xfrm>
          <a:prstGeom prst="rect">
            <a:avLst/>
          </a:prstGeom>
          <a:noFill/>
        </p:spPr>
        <p:txBody>
          <a:bodyPr wrap="square" rtlCol="0">
            <a:spAutoFit/>
          </a:bodyPr>
          <a:lstStyle/>
          <a:p>
            <a:pPr algn="ctr"/>
            <a:r>
              <a:rPr lang="en-US" sz="2400" dirty="0">
                <a:solidFill>
                  <a:prstClr val="white"/>
                </a:solidFill>
                <a:latin typeface="Arial Black"/>
                <a:cs typeface="Arial Black"/>
              </a:rPr>
              <a:t>1</a:t>
            </a:r>
          </a:p>
        </p:txBody>
      </p:sp>
      <p:sp>
        <p:nvSpPr>
          <p:cNvPr id="20" name="TextBox 19">
            <a:extLst>
              <a:ext uri="{FF2B5EF4-FFF2-40B4-BE49-F238E27FC236}">
                <a16:creationId xmlns:a16="http://schemas.microsoft.com/office/drawing/2014/main" id="{A6C1D1DE-F86C-3540-BA7D-00C7D92240A1}"/>
              </a:ext>
            </a:extLst>
          </p:cNvPr>
          <p:cNvSpPr txBox="1"/>
          <p:nvPr/>
        </p:nvSpPr>
        <p:spPr>
          <a:xfrm>
            <a:off x="3533906" y="676528"/>
            <a:ext cx="2565400" cy="323165"/>
          </a:xfrm>
          <a:prstGeom prst="rect">
            <a:avLst/>
          </a:prstGeom>
          <a:noFill/>
        </p:spPr>
        <p:txBody>
          <a:bodyPr wrap="square" rtlCol="0">
            <a:spAutoFit/>
          </a:bodyPr>
          <a:lstStyle/>
          <a:p>
            <a:r>
              <a:rPr lang="en-US" sz="1500" dirty="0">
                <a:solidFill>
                  <a:srgbClr val="333333"/>
                </a:solidFill>
                <a:latin typeface="Arial" panose="020B0604020202020204" pitchFamily="34" charset="0"/>
                <a:cs typeface="Arial" panose="020B0604020202020204" pitchFamily="34" charset="0"/>
              </a:rPr>
              <a:t>Agent Login</a:t>
            </a:r>
          </a:p>
        </p:txBody>
      </p:sp>
      <p:sp>
        <p:nvSpPr>
          <p:cNvPr id="21" name="Oval 20">
            <a:extLst>
              <a:ext uri="{FF2B5EF4-FFF2-40B4-BE49-F238E27FC236}">
                <a16:creationId xmlns:a16="http://schemas.microsoft.com/office/drawing/2014/main" id="{21FEEB5C-E5AF-A742-A529-86A836D00802}"/>
              </a:ext>
            </a:extLst>
          </p:cNvPr>
          <p:cNvSpPr/>
          <p:nvPr/>
        </p:nvSpPr>
        <p:spPr>
          <a:xfrm>
            <a:off x="5866869" y="632484"/>
            <a:ext cx="464343" cy="464343"/>
          </a:xfrm>
          <a:prstGeom prst="ellipse">
            <a:avLst/>
          </a:prstGeom>
          <a:solidFill>
            <a:srgbClr val="8F4F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a:extLst>
              <a:ext uri="{FF2B5EF4-FFF2-40B4-BE49-F238E27FC236}">
                <a16:creationId xmlns:a16="http://schemas.microsoft.com/office/drawing/2014/main" id="{1B57448E-D779-8B42-8EFD-BC6A5744057B}"/>
              </a:ext>
            </a:extLst>
          </p:cNvPr>
          <p:cNvSpPr txBox="1"/>
          <p:nvPr/>
        </p:nvSpPr>
        <p:spPr>
          <a:xfrm>
            <a:off x="5866869" y="641359"/>
            <a:ext cx="464343" cy="461665"/>
          </a:xfrm>
          <a:prstGeom prst="rect">
            <a:avLst/>
          </a:prstGeom>
          <a:noFill/>
        </p:spPr>
        <p:txBody>
          <a:bodyPr wrap="square" rtlCol="0">
            <a:spAutoFit/>
          </a:bodyPr>
          <a:lstStyle/>
          <a:p>
            <a:pPr algn="ctr"/>
            <a:r>
              <a:rPr lang="en-US" sz="2400" dirty="0">
                <a:solidFill>
                  <a:prstClr val="white"/>
                </a:solidFill>
                <a:latin typeface="Arial Black"/>
                <a:cs typeface="Arial Black"/>
              </a:rPr>
              <a:t>2</a:t>
            </a:r>
          </a:p>
        </p:txBody>
      </p:sp>
      <p:sp>
        <p:nvSpPr>
          <p:cNvPr id="23" name="TextBox 22">
            <a:extLst>
              <a:ext uri="{FF2B5EF4-FFF2-40B4-BE49-F238E27FC236}">
                <a16:creationId xmlns:a16="http://schemas.microsoft.com/office/drawing/2014/main" id="{DD4C9308-1A4C-0747-9AD5-06319841E882}"/>
              </a:ext>
            </a:extLst>
          </p:cNvPr>
          <p:cNvSpPr txBox="1"/>
          <p:nvPr/>
        </p:nvSpPr>
        <p:spPr>
          <a:xfrm>
            <a:off x="6331212" y="676528"/>
            <a:ext cx="1631260" cy="323165"/>
          </a:xfrm>
          <a:prstGeom prst="rect">
            <a:avLst/>
          </a:prstGeom>
          <a:noFill/>
        </p:spPr>
        <p:txBody>
          <a:bodyPr wrap="square" rtlCol="0">
            <a:spAutoFit/>
          </a:bodyPr>
          <a:lstStyle/>
          <a:p>
            <a:r>
              <a:rPr lang="en-US" sz="1500" dirty="0">
                <a:solidFill>
                  <a:srgbClr val="333333"/>
                </a:solidFill>
                <a:latin typeface="Arial" panose="020B0604020202020204" pitchFamily="34" charset="0"/>
                <a:cs typeface="Arial" panose="020B0604020202020204" pitchFamily="34" charset="0"/>
              </a:rPr>
              <a:t>Prepare Quote</a:t>
            </a:r>
          </a:p>
        </p:txBody>
      </p:sp>
      <p:sp>
        <p:nvSpPr>
          <p:cNvPr id="24" name="Oval 23">
            <a:extLst>
              <a:ext uri="{FF2B5EF4-FFF2-40B4-BE49-F238E27FC236}">
                <a16:creationId xmlns:a16="http://schemas.microsoft.com/office/drawing/2014/main" id="{A5F11CFB-EEF5-6D42-BDF6-F088C188F33F}"/>
              </a:ext>
            </a:extLst>
          </p:cNvPr>
          <p:cNvSpPr/>
          <p:nvPr/>
        </p:nvSpPr>
        <p:spPr>
          <a:xfrm>
            <a:off x="8635469" y="632484"/>
            <a:ext cx="464343" cy="464343"/>
          </a:xfrm>
          <a:prstGeom prst="ellipse">
            <a:avLst/>
          </a:prstGeom>
          <a:solidFill>
            <a:srgbClr val="8F4F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5" name="TextBox 24">
            <a:extLst>
              <a:ext uri="{FF2B5EF4-FFF2-40B4-BE49-F238E27FC236}">
                <a16:creationId xmlns:a16="http://schemas.microsoft.com/office/drawing/2014/main" id="{83CADBF3-F0B6-A542-B428-AF64C9DD47D9}"/>
              </a:ext>
            </a:extLst>
          </p:cNvPr>
          <p:cNvSpPr txBox="1"/>
          <p:nvPr/>
        </p:nvSpPr>
        <p:spPr>
          <a:xfrm>
            <a:off x="8635469" y="641359"/>
            <a:ext cx="464343" cy="461665"/>
          </a:xfrm>
          <a:prstGeom prst="rect">
            <a:avLst/>
          </a:prstGeom>
          <a:noFill/>
        </p:spPr>
        <p:txBody>
          <a:bodyPr wrap="square" rtlCol="0">
            <a:spAutoFit/>
          </a:bodyPr>
          <a:lstStyle/>
          <a:p>
            <a:pPr algn="ctr"/>
            <a:r>
              <a:rPr lang="en-US" sz="2400" dirty="0">
                <a:solidFill>
                  <a:prstClr val="white"/>
                </a:solidFill>
                <a:latin typeface="Arial Black"/>
                <a:cs typeface="Arial Black"/>
              </a:rPr>
              <a:t>3</a:t>
            </a:r>
          </a:p>
        </p:txBody>
      </p:sp>
      <p:sp>
        <p:nvSpPr>
          <p:cNvPr id="26" name="TextBox 25">
            <a:extLst>
              <a:ext uri="{FF2B5EF4-FFF2-40B4-BE49-F238E27FC236}">
                <a16:creationId xmlns:a16="http://schemas.microsoft.com/office/drawing/2014/main" id="{1EE87BB5-80B2-9642-B1BD-4E97277131E6}"/>
              </a:ext>
            </a:extLst>
          </p:cNvPr>
          <p:cNvSpPr txBox="1"/>
          <p:nvPr/>
        </p:nvSpPr>
        <p:spPr>
          <a:xfrm>
            <a:off x="9099812" y="676528"/>
            <a:ext cx="2565400" cy="323165"/>
          </a:xfrm>
          <a:prstGeom prst="rect">
            <a:avLst/>
          </a:prstGeom>
          <a:noFill/>
        </p:spPr>
        <p:txBody>
          <a:bodyPr wrap="square" rtlCol="0">
            <a:spAutoFit/>
          </a:bodyPr>
          <a:lstStyle/>
          <a:p>
            <a:r>
              <a:rPr lang="en-US" sz="1500" dirty="0">
                <a:solidFill>
                  <a:srgbClr val="333333"/>
                </a:solidFill>
                <a:latin typeface="Arial" panose="020B0604020202020204" pitchFamily="34" charset="0"/>
                <a:cs typeface="Arial" panose="020B0604020202020204" pitchFamily="34" charset="0"/>
              </a:rPr>
              <a:t>Obtain Quote</a:t>
            </a:r>
          </a:p>
        </p:txBody>
      </p:sp>
      <p:sp>
        <p:nvSpPr>
          <p:cNvPr id="27" name="Oval 26">
            <a:extLst>
              <a:ext uri="{FF2B5EF4-FFF2-40B4-BE49-F238E27FC236}">
                <a16:creationId xmlns:a16="http://schemas.microsoft.com/office/drawing/2014/main" id="{A2D059CC-3BF7-5E46-A5EE-B4B9D35E8105}"/>
              </a:ext>
            </a:extLst>
          </p:cNvPr>
          <p:cNvSpPr/>
          <p:nvPr/>
        </p:nvSpPr>
        <p:spPr>
          <a:xfrm>
            <a:off x="3069563" y="2934790"/>
            <a:ext cx="464343" cy="464343"/>
          </a:xfrm>
          <a:prstGeom prst="ellipse">
            <a:avLst/>
          </a:prstGeom>
          <a:solidFill>
            <a:srgbClr val="8F4F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TextBox 27">
            <a:extLst>
              <a:ext uri="{FF2B5EF4-FFF2-40B4-BE49-F238E27FC236}">
                <a16:creationId xmlns:a16="http://schemas.microsoft.com/office/drawing/2014/main" id="{450A04C1-A8AB-404D-8EE7-A9B942D7BE83}"/>
              </a:ext>
            </a:extLst>
          </p:cNvPr>
          <p:cNvSpPr txBox="1"/>
          <p:nvPr/>
        </p:nvSpPr>
        <p:spPr>
          <a:xfrm>
            <a:off x="3069563" y="2943665"/>
            <a:ext cx="464343" cy="461665"/>
          </a:xfrm>
          <a:prstGeom prst="rect">
            <a:avLst/>
          </a:prstGeom>
          <a:noFill/>
        </p:spPr>
        <p:txBody>
          <a:bodyPr wrap="square" rtlCol="0">
            <a:spAutoFit/>
          </a:bodyPr>
          <a:lstStyle/>
          <a:p>
            <a:pPr algn="ctr"/>
            <a:r>
              <a:rPr lang="en-US" sz="2400" dirty="0">
                <a:solidFill>
                  <a:prstClr val="white"/>
                </a:solidFill>
                <a:latin typeface="Arial Black"/>
                <a:cs typeface="Arial Black"/>
              </a:rPr>
              <a:t>4</a:t>
            </a:r>
          </a:p>
        </p:txBody>
      </p:sp>
      <p:sp>
        <p:nvSpPr>
          <p:cNvPr id="29" name="TextBox 28">
            <a:extLst>
              <a:ext uri="{FF2B5EF4-FFF2-40B4-BE49-F238E27FC236}">
                <a16:creationId xmlns:a16="http://schemas.microsoft.com/office/drawing/2014/main" id="{7A837542-264B-3940-99A0-71F86ECB26F7}"/>
              </a:ext>
            </a:extLst>
          </p:cNvPr>
          <p:cNvSpPr txBox="1"/>
          <p:nvPr/>
        </p:nvSpPr>
        <p:spPr>
          <a:xfrm>
            <a:off x="3533906" y="2978834"/>
            <a:ext cx="2565400" cy="323165"/>
          </a:xfrm>
          <a:prstGeom prst="rect">
            <a:avLst/>
          </a:prstGeom>
          <a:noFill/>
        </p:spPr>
        <p:txBody>
          <a:bodyPr wrap="square" rtlCol="0">
            <a:spAutoFit/>
          </a:bodyPr>
          <a:lstStyle/>
          <a:p>
            <a:r>
              <a:rPr lang="en-US" sz="1500" dirty="0">
                <a:solidFill>
                  <a:srgbClr val="333333"/>
                </a:solidFill>
                <a:latin typeface="Arial" panose="020B0604020202020204" pitchFamily="34" charset="0"/>
                <a:cs typeface="Arial" panose="020B0604020202020204" pitchFamily="34" charset="0"/>
              </a:rPr>
              <a:t>Fill Out Application</a:t>
            </a:r>
          </a:p>
        </p:txBody>
      </p:sp>
      <p:sp>
        <p:nvSpPr>
          <p:cNvPr id="30" name="Oval 29">
            <a:extLst>
              <a:ext uri="{FF2B5EF4-FFF2-40B4-BE49-F238E27FC236}">
                <a16:creationId xmlns:a16="http://schemas.microsoft.com/office/drawing/2014/main" id="{98DFDC23-15E4-6546-AB7E-F0C60D3DE383}"/>
              </a:ext>
            </a:extLst>
          </p:cNvPr>
          <p:cNvSpPr/>
          <p:nvPr/>
        </p:nvSpPr>
        <p:spPr>
          <a:xfrm>
            <a:off x="5866869" y="2934790"/>
            <a:ext cx="464343" cy="464343"/>
          </a:xfrm>
          <a:prstGeom prst="ellipse">
            <a:avLst/>
          </a:prstGeom>
          <a:solidFill>
            <a:srgbClr val="8F4F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TextBox 30">
            <a:extLst>
              <a:ext uri="{FF2B5EF4-FFF2-40B4-BE49-F238E27FC236}">
                <a16:creationId xmlns:a16="http://schemas.microsoft.com/office/drawing/2014/main" id="{562BAE69-369B-D641-996E-C6DF2640939B}"/>
              </a:ext>
            </a:extLst>
          </p:cNvPr>
          <p:cNvSpPr txBox="1"/>
          <p:nvPr/>
        </p:nvSpPr>
        <p:spPr>
          <a:xfrm>
            <a:off x="5866869" y="2943665"/>
            <a:ext cx="464343" cy="461665"/>
          </a:xfrm>
          <a:prstGeom prst="rect">
            <a:avLst/>
          </a:prstGeom>
          <a:noFill/>
        </p:spPr>
        <p:txBody>
          <a:bodyPr wrap="square" rtlCol="0">
            <a:spAutoFit/>
          </a:bodyPr>
          <a:lstStyle/>
          <a:p>
            <a:pPr algn="ctr"/>
            <a:r>
              <a:rPr lang="en-US" sz="2400" dirty="0">
                <a:solidFill>
                  <a:prstClr val="white"/>
                </a:solidFill>
                <a:latin typeface="Arial Black"/>
                <a:cs typeface="Arial Black"/>
              </a:rPr>
              <a:t>5</a:t>
            </a:r>
          </a:p>
        </p:txBody>
      </p:sp>
      <p:sp>
        <p:nvSpPr>
          <p:cNvPr id="32" name="TextBox 31">
            <a:extLst>
              <a:ext uri="{FF2B5EF4-FFF2-40B4-BE49-F238E27FC236}">
                <a16:creationId xmlns:a16="http://schemas.microsoft.com/office/drawing/2014/main" id="{B2B0EB0E-E6A5-3745-AA08-24A7216E6A9C}"/>
              </a:ext>
            </a:extLst>
          </p:cNvPr>
          <p:cNvSpPr txBox="1"/>
          <p:nvPr/>
        </p:nvSpPr>
        <p:spPr>
          <a:xfrm>
            <a:off x="6331211" y="2978834"/>
            <a:ext cx="3810315" cy="323165"/>
          </a:xfrm>
          <a:prstGeom prst="rect">
            <a:avLst/>
          </a:prstGeom>
          <a:noFill/>
        </p:spPr>
        <p:txBody>
          <a:bodyPr wrap="square" rtlCol="0">
            <a:spAutoFit/>
          </a:bodyPr>
          <a:lstStyle/>
          <a:p>
            <a:r>
              <a:rPr lang="en-US" sz="1500" dirty="0">
                <a:solidFill>
                  <a:srgbClr val="333333"/>
                </a:solidFill>
                <a:latin typeface="Arial" panose="020B0604020202020204" pitchFamily="34" charset="0"/>
                <a:cs typeface="Arial" panose="020B0604020202020204" pitchFamily="34" charset="0"/>
              </a:rPr>
              <a:t>Download Completed Application Copy</a:t>
            </a:r>
          </a:p>
        </p:txBody>
      </p:sp>
      <p:sp>
        <p:nvSpPr>
          <p:cNvPr id="33" name="Title 1">
            <a:extLst>
              <a:ext uri="{FF2B5EF4-FFF2-40B4-BE49-F238E27FC236}">
                <a16:creationId xmlns:a16="http://schemas.microsoft.com/office/drawing/2014/main" id="{48FF52DB-FA89-8045-908A-114FA869B6DC}"/>
              </a:ext>
            </a:extLst>
          </p:cNvPr>
          <p:cNvSpPr txBox="1">
            <a:spLocks/>
          </p:cNvSpPr>
          <p:nvPr/>
        </p:nvSpPr>
        <p:spPr>
          <a:xfrm>
            <a:off x="9099812" y="3722661"/>
            <a:ext cx="2360197" cy="4934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en-US" sz="3150" b="1" dirty="0">
                <a:solidFill>
                  <a:srgbClr val="001871"/>
                </a:solidFill>
                <a:latin typeface="Arial Black"/>
                <a:cs typeface="Arial Black"/>
              </a:rPr>
              <a:t>Get Paid!</a:t>
            </a:r>
          </a:p>
        </p:txBody>
      </p:sp>
      <p:cxnSp>
        <p:nvCxnSpPr>
          <p:cNvPr id="34" name="Straight Connector 33">
            <a:extLst>
              <a:ext uri="{FF2B5EF4-FFF2-40B4-BE49-F238E27FC236}">
                <a16:creationId xmlns:a16="http://schemas.microsoft.com/office/drawing/2014/main" id="{BEF617F2-D6F1-A345-A594-38EBE506BD2B}"/>
              </a:ext>
            </a:extLst>
          </p:cNvPr>
          <p:cNvCxnSpPr/>
          <p:nvPr/>
        </p:nvCxnSpPr>
        <p:spPr>
          <a:xfrm flipV="1">
            <a:off x="10819132" y="1797157"/>
            <a:ext cx="0" cy="1026284"/>
          </a:xfrm>
          <a:prstGeom prst="line">
            <a:avLst/>
          </a:prstGeom>
          <a:ln w="28575" cmpd="sng">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D4EFC358-86B1-4B4F-A4FD-BAFFC953DDDB}"/>
              </a:ext>
            </a:extLst>
          </p:cNvPr>
          <p:cNvCxnSpPr/>
          <p:nvPr/>
        </p:nvCxnSpPr>
        <p:spPr>
          <a:xfrm>
            <a:off x="4280477" y="2823441"/>
            <a:ext cx="6538655" cy="0"/>
          </a:xfrm>
          <a:prstGeom prst="line">
            <a:avLst/>
          </a:prstGeom>
          <a:ln w="28575" cmpd="sng">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57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4CC7132D-C53B-F743-8C13-A88CCAC2B12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48024" y="635000"/>
            <a:ext cx="8270876" cy="483475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GIWL </a:t>
            </a:r>
            <a:br>
              <a:rPr lang="en-US" dirty="0"/>
            </a:br>
            <a:r>
              <a:rPr lang="en-US" dirty="0"/>
              <a:t>online application process</a:t>
            </a:r>
          </a:p>
        </p:txBody>
      </p:sp>
      <p:sp>
        <p:nvSpPr>
          <p:cNvPr id="5" name="Right Arrow 4">
            <a:extLst>
              <a:ext uri="{FF2B5EF4-FFF2-40B4-BE49-F238E27FC236}">
                <a16:creationId xmlns:a16="http://schemas.microsoft.com/office/drawing/2014/main" id="{6F3155BB-7FA2-D540-8004-9816964F4504}"/>
              </a:ext>
            </a:extLst>
          </p:cNvPr>
          <p:cNvSpPr/>
          <p:nvPr/>
        </p:nvSpPr>
        <p:spPr>
          <a:xfrm rot="5400000" flipH="1">
            <a:off x="8701116" y="1280391"/>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589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GIWL </a:t>
            </a:r>
            <a:br>
              <a:rPr lang="en-US" dirty="0"/>
            </a:br>
            <a:r>
              <a:rPr lang="en-US" dirty="0"/>
              <a:t>online application process</a:t>
            </a:r>
          </a:p>
        </p:txBody>
      </p:sp>
      <p:pic>
        <p:nvPicPr>
          <p:cNvPr id="9" name="Picture 4">
            <a:extLst>
              <a:ext uri="{FF2B5EF4-FFF2-40B4-BE49-F238E27FC236}">
                <a16:creationId xmlns:a16="http://schemas.microsoft.com/office/drawing/2014/main" id="{933C390E-293A-1E4D-8B1E-664AA3F6874C}"/>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172164" y="495300"/>
            <a:ext cx="7236271" cy="5118992"/>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a:extLst>
              <a:ext uri="{FF2B5EF4-FFF2-40B4-BE49-F238E27FC236}">
                <a16:creationId xmlns:a16="http://schemas.microsoft.com/office/drawing/2014/main" id="{8C963F3C-4F0D-0240-A8B1-9909EEB59989}"/>
              </a:ext>
            </a:extLst>
          </p:cNvPr>
          <p:cNvSpPr/>
          <p:nvPr/>
        </p:nvSpPr>
        <p:spPr>
          <a:xfrm>
            <a:off x="4965700" y="6156968"/>
            <a:ext cx="6858000" cy="202299"/>
          </a:xfrm>
          <a:prstGeom prst="rect">
            <a:avLst/>
          </a:prstGeom>
        </p:spPr>
        <p:txBody>
          <a:bodyPr wrap="square" lIns="0" tIns="0" rIns="0" bIns="0">
            <a:noAutofit/>
          </a:bodyPr>
          <a:lstStyle/>
          <a:p>
            <a:pPr algn="r" defTabSz="457200">
              <a:lnSpc>
                <a:spcPct val="150000"/>
              </a:lnSpc>
              <a:spcBef>
                <a:spcPts val="600"/>
              </a:spcBef>
              <a:buClr>
                <a:srgbClr val="55C1E9"/>
              </a:buClr>
              <a:buSzPct val="120000"/>
            </a:pPr>
            <a:r>
              <a:rPr lang="en-US" sz="1000" dirty="0">
                <a:solidFill>
                  <a:schemeClr val="bg1">
                    <a:lumMod val="85000"/>
                  </a:schemeClr>
                </a:solidFill>
                <a:latin typeface="Arial" panose="020B0604020202020204" pitchFamily="34" charset="0"/>
                <a:cs typeface="Arial" panose="020B0604020202020204" pitchFamily="34" charset="0"/>
              </a:rPr>
              <a:t>*Not an actual case and is a hypothetical representation for illustrative purposes only.</a:t>
            </a:r>
          </a:p>
        </p:txBody>
      </p:sp>
      <p:sp>
        <p:nvSpPr>
          <p:cNvPr id="5" name="Right Arrow 4">
            <a:extLst>
              <a:ext uri="{FF2B5EF4-FFF2-40B4-BE49-F238E27FC236}">
                <a16:creationId xmlns:a16="http://schemas.microsoft.com/office/drawing/2014/main" id="{6F3155BB-7FA2-D540-8004-9816964F4504}"/>
              </a:ext>
            </a:extLst>
          </p:cNvPr>
          <p:cNvSpPr/>
          <p:nvPr/>
        </p:nvSpPr>
        <p:spPr>
          <a:xfrm rot="10800000" flipH="1">
            <a:off x="3900103" y="4673600"/>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512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wo people looking at the camera&#10;&#10;Description automatically generated">
            <a:extLst>
              <a:ext uri="{FF2B5EF4-FFF2-40B4-BE49-F238E27FC236}">
                <a16:creationId xmlns:a16="http://schemas.microsoft.com/office/drawing/2014/main" id="{BBB67D7C-0A79-B44C-A5A2-D55A2AFE1D8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35578" y="0"/>
            <a:ext cx="5556422" cy="5818517"/>
          </a:xfrm>
          <a:prstGeom prst="rect">
            <a:avLst/>
          </a:prstGeom>
        </p:spPr>
      </p:pic>
      <p:sp>
        <p:nvSpPr>
          <p:cNvPr id="4" name="Content Placeholder 3">
            <a:extLst>
              <a:ext uri="{FF2B5EF4-FFF2-40B4-BE49-F238E27FC236}">
                <a16:creationId xmlns:a16="http://schemas.microsoft.com/office/drawing/2014/main" id="{96D27677-D5DE-EB4A-AC32-8188356CDD1A}"/>
              </a:ext>
            </a:extLst>
          </p:cNvPr>
          <p:cNvSpPr>
            <a:spLocks noGrp="1"/>
          </p:cNvSpPr>
          <p:nvPr>
            <p:ph idx="1"/>
          </p:nvPr>
        </p:nvSpPr>
        <p:spPr>
          <a:xfrm>
            <a:off x="1058779" y="1248032"/>
            <a:ext cx="5037221" cy="4280281"/>
          </a:xfrm>
        </p:spPr>
        <p:txBody>
          <a:bodyPr>
            <a:normAutofit/>
          </a:bodyPr>
          <a:lstStyle/>
          <a:p>
            <a:pPr>
              <a:spcBef>
                <a:spcPts val="2200"/>
              </a:spcBef>
            </a:pPr>
            <a:r>
              <a:rPr lang="en-US" dirty="0">
                <a:solidFill>
                  <a:srgbClr val="333333"/>
                </a:solidFill>
              </a:rPr>
              <a:t>Client prefers not to take a medical exam</a:t>
            </a:r>
          </a:p>
          <a:p>
            <a:pPr>
              <a:spcBef>
                <a:spcPts val="2200"/>
              </a:spcBef>
            </a:pPr>
            <a:r>
              <a:rPr lang="en-US" dirty="0">
                <a:solidFill>
                  <a:srgbClr val="333333"/>
                </a:solidFill>
              </a:rPr>
              <a:t>Desire for permanent protection –</a:t>
            </a:r>
            <a:br>
              <a:rPr lang="en-US" dirty="0">
                <a:solidFill>
                  <a:srgbClr val="333333"/>
                </a:solidFill>
              </a:rPr>
            </a:br>
            <a:r>
              <a:rPr lang="en-US" dirty="0">
                <a:solidFill>
                  <a:srgbClr val="333333"/>
                </a:solidFill>
              </a:rPr>
              <a:t>i.e., won’t go away in 10, 15, or 20 years</a:t>
            </a:r>
          </a:p>
          <a:p>
            <a:pPr>
              <a:spcBef>
                <a:spcPts val="2200"/>
              </a:spcBef>
            </a:pPr>
            <a:r>
              <a:rPr lang="en-US" dirty="0">
                <a:solidFill>
                  <a:srgbClr val="333333"/>
                </a:solidFill>
              </a:rPr>
              <a:t>Client doesn’t want to burden others with final expenses</a:t>
            </a:r>
          </a:p>
          <a:p>
            <a:pPr>
              <a:spcBef>
                <a:spcPts val="2200"/>
              </a:spcBef>
            </a:pPr>
            <a:r>
              <a:rPr lang="en-US" dirty="0">
                <a:solidFill>
                  <a:srgbClr val="333333"/>
                </a:solidFill>
              </a:rPr>
              <a:t>An additional, easy to get, modest legacy for loved ones</a:t>
            </a:r>
          </a:p>
          <a:p>
            <a:pPr>
              <a:spcBef>
                <a:spcPts val="2200"/>
              </a:spcBef>
            </a:pPr>
            <a:r>
              <a:rPr lang="en-US" dirty="0">
                <a:solidFill>
                  <a:srgbClr val="333333"/>
                </a:solidFill>
              </a:rPr>
              <a:t>Client living on fixed income who requires non fluctuating payments</a:t>
            </a:r>
          </a:p>
        </p:txBody>
      </p:sp>
      <p:sp>
        <p:nvSpPr>
          <p:cNvPr id="3" name="Title 2">
            <a:extLst>
              <a:ext uri="{FF2B5EF4-FFF2-40B4-BE49-F238E27FC236}">
                <a16:creationId xmlns:a16="http://schemas.microsoft.com/office/drawing/2014/main" id="{8125A629-179D-F448-9895-AF565F4FF597}"/>
              </a:ext>
            </a:extLst>
          </p:cNvPr>
          <p:cNvSpPr>
            <a:spLocks noGrp="1"/>
          </p:cNvSpPr>
          <p:nvPr>
            <p:ph type="title"/>
          </p:nvPr>
        </p:nvSpPr>
        <p:spPr/>
        <p:txBody>
          <a:bodyPr/>
          <a:lstStyle/>
          <a:p>
            <a:r>
              <a:rPr lang="en-US" dirty="0"/>
              <a:t>Reasons to buy GIWL</a:t>
            </a:r>
          </a:p>
        </p:txBody>
      </p:sp>
    </p:spTree>
    <p:extLst>
      <p:ext uri="{BB962C8B-B14F-4D97-AF65-F5344CB8AC3E}">
        <p14:creationId xmlns:p14="http://schemas.microsoft.com/office/powerpoint/2010/main" val="219991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GIWL </a:t>
            </a:r>
            <a:br>
              <a:rPr lang="en-US" dirty="0"/>
            </a:br>
            <a:r>
              <a:rPr lang="en-US" dirty="0"/>
              <a:t>online application process</a:t>
            </a:r>
          </a:p>
        </p:txBody>
      </p:sp>
      <p:sp>
        <p:nvSpPr>
          <p:cNvPr id="11" name="Rectangle 10">
            <a:extLst>
              <a:ext uri="{FF2B5EF4-FFF2-40B4-BE49-F238E27FC236}">
                <a16:creationId xmlns:a16="http://schemas.microsoft.com/office/drawing/2014/main" id="{8C963F3C-4F0D-0240-A8B1-9909EEB59989}"/>
              </a:ext>
            </a:extLst>
          </p:cNvPr>
          <p:cNvSpPr/>
          <p:nvPr/>
        </p:nvSpPr>
        <p:spPr>
          <a:xfrm>
            <a:off x="4965700" y="6156968"/>
            <a:ext cx="6858000" cy="202299"/>
          </a:xfrm>
          <a:prstGeom prst="rect">
            <a:avLst/>
          </a:prstGeom>
        </p:spPr>
        <p:txBody>
          <a:bodyPr wrap="square" lIns="0" tIns="0" rIns="0" bIns="0">
            <a:noAutofit/>
          </a:bodyPr>
          <a:lstStyle/>
          <a:p>
            <a:pPr algn="r" defTabSz="457200">
              <a:lnSpc>
                <a:spcPct val="150000"/>
              </a:lnSpc>
              <a:spcBef>
                <a:spcPts val="600"/>
              </a:spcBef>
              <a:buClr>
                <a:srgbClr val="55C1E9"/>
              </a:buClr>
              <a:buSzPct val="120000"/>
            </a:pPr>
            <a:r>
              <a:rPr lang="en-US" sz="1000" dirty="0">
                <a:solidFill>
                  <a:schemeClr val="bg1">
                    <a:lumMod val="85000"/>
                  </a:schemeClr>
                </a:solidFill>
                <a:latin typeface="Arial" panose="020B0604020202020204" pitchFamily="34" charset="0"/>
                <a:cs typeface="Arial" panose="020B0604020202020204" pitchFamily="34" charset="0"/>
              </a:rPr>
              <a:t>*Not an actual case and is a hypothetical representation for illustrative purposes only.</a:t>
            </a:r>
          </a:p>
        </p:txBody>
      </p:sp>
      <p:pic>
        <p:nvPicPr>
          <p:cNvPr id="7" name="Picture 2">
            <a:extLst>
              <a:ext uri="{FF2B5EF4-FFF2-40B4-BE49-F238E27FC236}">
                <a16:creationId xmlns:a16="http://schemas.microsoft.com/office/drawing/2014/main" id="{1C9CFAA2-A391-ED43-9163-FC09BB3AFA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24337" y="499533"/>
            <a:ext cx="6735763" cy="5077414"/>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a:extLst>
              <a:ext uri="{FF2B5EF4-FFF2-40B4-BE49-F238E27FC236}">
                <a16:creationId xmlns:a16="http://schemas.microsoft.com/office/drawing/2014/main" id="{6F3155BB-7FA2-D540-8004-9816964F4504}"/>
              </a:ext>
            </a:extLst>
          </p:cNvPr>
          <p:cNvSpPr/>
          <p:nvPr/>
        </p:nvSpPr>
        <p:spPr>
          <a:xfrm rot="10800000" flipH="1">
            <a:off x="6097802" y="5146963"/>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a:extLst>
              <a:ext uri="{FF2B5EF4-FFF2-40B4-BE49-F238E27FC236}">
                <a16:creationId xmlns:a16="http://schemas.microsoft.com/office/drawing/2014/main" id="{2361D3C9-F997-9D4E-806C-5BA0CD5F9BC1}"/>
              </a:ext>
            </a:extLst>
          </p:cNvPr>
          <p:cNvSpPr/>
          <p:nvPr/>
        </p:nvSpPr>
        <p:spPr>
          <a:xfrm rot="10800000">
            <a:off x="10618430" y="3014608"/>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149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GIWL </a:t>
            </a:r>
            <a:br>
              <a:rPr lang="en-US" dirty="0"/>
            </a:br>
            <a:r>
              <a:rPr lang="en-US" dirty="0"/>
              <a:t>online application process</a:t>
            </a:r>
          </a:p>
        </p:txBody>
      </p:sp>
      <p:pic>
        <p:nvPicPr>
          <p:cNvPr id="8" name="Picture 2">
            <a:extLst>
              <a:ext uri="{FF2B5EF4-FFF2-40B4-BE49-F238E27FC236}">
                <a16:creationId xmlns:a16="http://schemas.microsoft.com/office/drawing/2014/main" id="{E278AB61-5316-484C-A8F7-45457BB6444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74077" y="923492"/>
            <a:ext cx="7734300" cy="3513137"/>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5" name="Right Arrow 4">
            <a:extLst>
              <a:ext uri="{FF2B5EF4-FFF2-40B4-BE49-F238E27FC236}">
                <a16:creationId xmlns:a16="http://schemas.microsoft.com/office/drawing/2014/main" id="{6F3155BB-7FA2-D540-8004-9816964F4504}"/>
              </a:ext>
            </a:extLst>
          </p:cNvPr>
          <p:cNvSpPr/>
          <p:nvPr/>
        </p:nvSpPr>
        <p:spPr>
          <a:xfrm rot="5400000" flipH="1">
            <a:off x="3803979" y="4516155"/>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a:extLst>
              <a:ext uri="{FF2B5EF4-FFF2-40B4-BE49-F238E27FC236}">
                <a16:creationId xmlns:a16="http://schemas.microsoft.com/office/drawing/2014/main" id="{B17D19F1-F8CD-324D-9E60-174C01F2D3C9}"/>
              </a:ext>
            </a:extLst>
          </p:cNvPr>
          <p:cNvSpPr/>
          <p:nvPr/>
        </p:nvSpPr>
        <p:spPr>
          <a:xfrm rot="10800000" flipH="1">
            <a:off x="8839200" y="3879157"/>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3">
            <a:extLst>
              <a:ext uri="{FF2B5EF4-FFF2-40B4-BE49-F238E27FC236}">
                <a16:creationId xmlns:a16="http://schemas.microsoft.com/office/drawing/2014/main" id="{8C380C66-060D-DC4C-AC60-08FA0483217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37385" y="307811"/>
            <a:ext cx="7183950" cy="533400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11" name="Right Arrow 10">
            <a:extLst>
              <a:ext uri="{FF2B5EF4-FFF2-40B4-BE49-F238E27FC236}">
                <a16:creationId xmlns:a16="http://schemas.microsoft.com/office/drawing/2014/main" id="{EF6E6323-6205-B240-8561-6CBCB259CD60}"/>
              </a:ext>
            </a:extLst>
          </p:cNvPr>
          <p:cNvSpPr/>
          <p:nvPr/>
        </p:nvSpPr>
        <p:spPr>
          <a:xfrm rot="10800000" flipH="1">
            <a:off x="2467511" y="5079521"/>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a:extLst>
              <a:ext uri="{FF2B5EF4-FFF2-40B4-BE49-F238E27FC236}">
                <a16:creationId xmlns:a16="http://schemas.microsoft.com/office/drawing/2014/main" id="{2B950E35-C19D-CF4D-8F8A-C62BEFAAAAE6}"/>
              </a:ext>
            </a:extLst>
          </p:cNvPr>
          <p:cNvSpPr/>
          <p:nvPr/>
        </p:nvSpPr>
        <p:spPr>
          <a:xfrm rot="10800000" flipH="1">
            <a:off x="7924800" y="5079521"/>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920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Personal information</a:t>
            </a:r>
          </a:p>
        </p:txBody>
      </p:sp>
      <p:pic>
        <p:nvPicPr>
          <p:cNvPr id="7" name="Picture 5">
            <a:extLst>
              <a:ext uri="{FF2B5EF4-FFF2-40B4-BE49-F238E27FC236}">
                <a16:creationId xmlns:a16="http://schemas.microsoft.com/office/drawing/2014/main" id="{14EE0020-D03D-D643-8E7D-5B321C3444CA}"/>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091545" y="271663"/>
            <a:ext cx="6224156" cy="5339428"/>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4" name="Right Arrow 3">
            <a:extLst>
              <a:ext uri="{FF2B5EF4-FFF2-40B4-BE49-F238E27FC236}">
                <a16:creationId xmlns:a16="http://schemas.microsoft.com/office/drawing/2014/main" id="{F7E29F7F-D98E-8A4E-B8E4-71E2A6DCB5C4}"/>
              </a:ext>
            </a:extLst>
          </p:cNvPr>
          <p:cNvSpPr/>
          <p:nvPr/>
        </p:nvSpPr>
        <p:spPr>
          <a:xfrm rot="10800000" flipH="1">
            <a:off x="4018909" y="219845"/>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869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70DD38-05DF-7E40-BBCF-14A1CEAE8863}"/>
              </a:ext>
            </a:extLst>
          </p:cNvPr>
          <p:cNvSpPr>
            <a:spLocks noGrp="1"/>
          </p:cNvSpPr>
          <p:nvPr>
            <p:ph type="title"/>
          </p:nvPr>
        </p:nvSpPr>
        <p:spPr/>
        <p:txBody>
          <a:bodyPr/>
          <a:lstStyle/>
          <a:p>
            <a:r>
              <a:rPr lang="en-US" dirty="0"/>
              <a:t>Beneficiary information</a:t>
            </a:r>
          </a:p>
        </p:txBody>
      </p:sp>
      <p:pic>
        <p:nvPicPr>
          <p:cNvPr id="5" name="Picture 3">
            <a:extLst>
              <a:ext uri="{FF2B5EF4-FFF2-40B4-BE49-F238E27FC236}">
                <a16:creationId xmlns:a16="http://schemas.microsoft.com/office/drawing/2014/main" id="{AB3DE2A6-1979-3F43-935F-F536C82080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319" y="1437203"/>
            <a:ext cx="10412235" cy="3471439"/>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6" name="Right Arrow 5">
            <a:extLst>
              <a:ext uri="{FF2B5EF4-FFF2-40B4-BE49-F238E27FC236}">
                <a16:creationId xmlns:a16="http://schemas.microsoft.com/office/drawing/2014/main" id="{EF470E79-2048-5445-85AE-9F375AE5F0B2}"/>
              </a:ext>
            </a:extLst>
          </p:cNvPr>
          <p:cNvSpPr/>
          <p:nvPr/>
        </p:nvSpPr>
        <p:spPr>
          <a:xfrm rot="5400000" flipH="1">
            <a:off x="922666" y="4764244"/>
            <a:ext cx="774749"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430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3"/>
            <a:ext cx="2358349" cy="1800597"/>
          </a:xfrm>
        </p:spPr>
        <p:txBody>
          <a:bodyPr/>
          <a:lstStyle/>
          <a:p>
            <a:r>
              <a:rPr lang="en-US" dirty="0"/>
              <a:t>Payment information</a:t>
            </a:r>
          </a:p>
        </p:txBody>
      </p:sp>
      <p:sp>
        <p:nvSpPr>
          <p:cNvPr id="8" name="Right Arrow 7">
            <a:extLst>
              <a:ext uri="{FF2B5EF4-FFF2-40B4-BE49-F238E27FC236}">
                <a16:creationId xmlns:a16="http://schemas.microsoft.com/office/drawing/2014/main" id="{6C0EE37A-AF67-B744-887A-F358DE7088C2}"/>
              </a:ext>
            </a:extLst>
          </p:cNvPr>
          <p:cNvSpPr/>
          <p:nvPr/>
        </p:nvSpPr>
        <p:spPr>
          <a:xfrm>
            <a:off x="2055478" y="3348660"/>
            <a:ext cx="978408" cy="484632"/>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a:extLst>
              <a:ext uri="{FF2B5EF4-FFF2-40B4-BE49-F238E27FC236}">
                <a16:creationId xmlns:a16="http://schemas.microsoft.com/office/drawing/2014/main" id="{2120FB09-1036-9247-AA37-617520DED6B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66918" y="436129"/>
            <a:ext cx="7339013" cy="5173663"/>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a:extLst>
              <a:ext uri="{FF2B5EF4-FFF2-40B4-BE49-F238E27FC236}">
                <a16:creationId xmlns:a16="http://schemas.microsoft.com/office/drawing/2014/main" id="{9E206794-2C21-4142-9237-9D33FC8ADA27}"/>
              </a:ext>
            </a:extLst>
          </p:cNvPr>
          <p:cNvSpPr/>
          <p:nvPr/>
        </p:nvSpPr>
        <p:spPr>
          <a:xfrm flipH="1">
            <a:off x="10638369" y="1295400"/>
            <a:ext cx="978408" cy="484632"/>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74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3"/>
            <a:ext cx="2358349" cy="1800597"/>
          </a:xfrm>
        </p:spPr>
        <p:txBody>
          <a:bodyPr/>
          <a:lstStyle/>
          <a:p>
            <a:r>
              <a:rPr lang="en-US" dirty="0"/>
              <a:t>Payment information</a:t>
            </a:r>
          </a:p>
        </p:txBody>
      </p:sp>
      <p:pic>
        <p:nvPicPr>
          <p:cNvPr id="7" name="Picture 2" descr="C:\Users\tkeeble\AppData\Local\Microsoft\Windows\Temporary Internet Files\Content.Outlook\6X9M10NA\1st Attempt.png">
            <a:extLst>
              <a:ext uri="{FF2B5EF4-FFF2-40B4-BE49-F238E27FC236}">
                <a16:creationId xmlns:a16="http://schemas.microsoft.com/office/drawing/2014/main" id="{3B99793F-5DC5-2C4F-BD29-51FC0C7DA5B3}"/>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6348"/>
          <a:stretch/>
        </p:blipFill>
        <p:spPr bwMode="auto">
          <a:xfrm>
            <a:off x="4941130" y="447964"/>
            <a:ext cx="6087717" cy="514234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rgbClr val="FFFFFF"/>
                </a:solidFill>
              </a14:hiddenFill>
            </a:ext>
          </a:extLst>
        </p:spPr>
      </p:pic>
      <p:sp>
        <p:nvSpPr>
          <p:cNvPr id="10" name="Right Arrow 9">
            <a:extLst>
              <a:ext uri="{FF2B5EF4-FFF2-40B4-BE49-F238E27FC236}">
                <a16:creationId xmlns:a16="http://schemas.microsoft.com/office/drawing/2014/main" id="{9E206794-2C21-4142-9237-9D33FC8ADA27}"/>
              </a:ext>
            </a:extLst>
          </p:cNvPr>
          <p:cNvSpPr/>
          <p:nvPr/>
        </p:nvSpPr>
        <p:spPr>
          <a:xfrm flipH="1">
            <a:off x="10422611" y="1128211"/>
            <a:ext cx="978408" cy="484632"/>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389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3"/>
            <a:ext cx="2358349" cy="1800597"/>
          </a:xfrm>
        </p:spPr>
        <p:txBody>
          <a:bodyPr/>
          <a:lstStyle/>
          <a:p>
            <a:r>
              <a:rPr lang="en-US" dirty="0"/>
              <a:t>Payment information</a:t>
            </a:r>
          </a:p>
        </p:txBody>
      </p:sp>
      <p:pic>
        <p:nvPicPr>
          <p:cNvPr id="8" name="Picture 2" descr="C:\Users\tkeeble\AppData\Local\Microsoft\Windows\Temporary Internet Files\Content.Outlook\6X9M10NA\3rd Attempt.png">
            <a:extLst>
              <a:ext uri="{FF2B5EF4-FFF2-40B4-BE49-F238E27FC236}">
                <a16:creationId xmlns:a16="http://schemas.microsoft.com/office/drawing/2014/main" id="{CEDE24E7-B983-7046-ABF9-FF4C14A225D0}"/>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8542"/>
          <a:stretch/>
        </p:blipFill>
        <p:spPr bwMode="auto">
          <a:xfrm>
            <a:off x="4048990" y="301337"/>
            <a:ext cx="6478440" cy="5330536"/>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rgbClr val="FFFFFF"/>
                </a:solidFill>
              </a14:hiddenFill>
            </a:ext>
          </a:extLst>
        </p:spPr>
      </p:pic>
      <p:sp>
        <p:nvSpPr>
          <p:cNvPr id="10" name="Right Arrow 9">
            <a:extLst>
              <a:ext uri="{FF2B5EF4-FFF2-40B4-BE49-F238E27FC236}">
                <a16:creationId xmlns:a16="http://schemas.microsoft.com/office/drawing/2014/main" id="{9E206794-2C21-4142-9237-9D33FC8ADA27}"/>
              </a:ext>
            </a:extLst>
          </p:cNvPr>
          <p:cNvSpPr/>
          <p:nvPr/>
        </p:nvSpPr>
        <p:spPr>
          <a:xfrm flipH="1">
            <a:off x="9816436" y="1046018"/>
            <a:ext cx="978408" cy="484632"/>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80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3"/>
            <a:ext cx="2358349" cy="1800597"/>
          </a:xfrm>
        </p:spPr>
        <p:txBody>
          <a:bodyPr/>
          <a:lstStyle/>
          <a:p>
            <a:r>
              <a:rPr lang="en-US" dirty="0"/>
              <a:t>Payment information</a:t>
            </a:r>
          </a:p>
        </p:txBody>
      </p:sp>
      <p:sp>
        <p:nvSpPr>
          <p:cNvPr id="10" name="Right Arrow 9">
            <a:extLst>
              <a:ext uri="{FF2B5EF4-FFF2-40B4-BE49-F238E27FC236}">
                <a16:creationId xmlns:a16="http://schemas.microsoft.com/office/drawing/2014/main" id="{9E206794-2C21-4142-9237-9D33FC8ADA27}"/>
              </a:ext>
            </a:extLst>
          </p:cNvPr>
          <p:cNvSpPr/>
          <p:nvPr/>
        </p:nvSpPr>
        <p:spPr>
          <a:xfrm flipH="1">
            <a:off x="10638369" y="1918854"/>
            <a:ext cx="978408" cy="484632"/>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C:\Users\tkeeble\AppData\Local\Microsoft\Windows\Temporary Internet Files\Content.Outlook\6X9M10NA\After 3rd Attempt.png">
            <a:extLst>
              <a:ext uri="{FF2B5EF4-FFF2-40B4-BE49-F238E27FC236}">
                <a16:creationId xmlns:a16="http://schemas.microsoft.com/office/drawing/2014/main" id="{A4DC1D37-FC2B-C548-8A06-0A0FF453A65C}"/>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10120"/>
          <a:stretch/>
        </p:blipFill>
        <p:spPr bwMode="auto">
          <a:xfrm>
            <a:off x="4024746" y="340112"/>
            <a:ext cx="6494645" cy="522941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67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7B44238-FD89-6C49-B65F-23AEC12E744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62746" y="420832"/>
            <a:ext cx="7193972" cy="522495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3"/>
            <a:ext cx="2358349" cy="1800597"/>
          </a:xfrm>
        </p:spPr>
        <p:txBody>
          <a:bodyPr/>
          <a:lstStyle/>
          <a:p>
            <a:r>
              <a:rPr lang="en-US" dirty="0"/>
              <a:t>Payment information</a:t>
            </a:r>
          </a:p>
        </p:txBody>
      </p:sp>
      <p:sp>
        <p:nvSpPr>
          <p:cNvPr id="10" name="Right Arrow 9">
            <a:extLst>
              <a:ext uri="{FF2B5EF4-FFF2-40B4-BE49-F238E27FC236}">
                <a16:creationId xmlns:a16="http://schemas.microsoft.com/office/drawing/2014/main" id="{9E206794-2C21-4142-9237-9D33FC8ADA27}"/>
              </a:ext>
            </a:extLst>
          </p:cNvPr>
          <p:cNvSpPr/>
          <p:nvPr/>
        </p:nvSpPr>
        <p:spPr>
          <a:xfrm flipH="1">
            <a:off x="10638369" y="1918854"/>
            <a:ext cx="978408" cy="484632"/>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735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9" y="457200"/>
            <a:ext cx="2621281" cy="1391920"/>
          </a:xfrm>
        </p:spPr>
        <p:txBody>
          <a:bodyPr anchor="t"/>
          <a:lstStyle/>
          <a:p>
            <a:r>
              <a:rPr lang="en-US" dirty="0"/>
              <a:t>Disclaimers</a:t>
            </a:r>
            <a:br>
              <a:rPr lang="en-US" dirty="0"/>
            </a:br>
            <a:r>
              <a:rPr lang="en-US" dirty="0"/>
              <a:t>&amp; disclosures</a:t>
            </a:r>
          </a:p>
        </p:txBody>
      </p:sp>
      <p:pic>
        <p:nvPicPr>
          <p:cNvPr id="4" name="Picture 2">
            <a:extLst>
              <a:ext uri="{FF2B5EF4-FFF2-40B4-BE49-F238E27FC236}">
                <a16:creationId xmlns:a16="http://schemas.microsoft.com/office/drawing/2014/main" id="{5B314BF7-9803-884A-9E8D-FA3379642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805" y="526098"/>
            <a:ext cx="8056563" cy="511492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014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F1EC70-4D66-D645-94C5-6B55673C10B9}"/>
              </a:ext>
            </a:extLst>
          </p:cNvPr>
          <p:cNvSpPr>
            <a:spLocks noGrp="1"/>
          </p:cNvSpPr>
          <p:nvPr>
            <p:ph idx="1"/>
          </p:nvPr>
        </p:nvSpPr>
        <p:spPr>
          <a:xfrm>
            <a:off x="933046" y="3113906"/>
            <a:ext cx="2518611" cy="2599762"/>
          </a:xfrm>
        </p:spPr>
        <p:txBody>
          <a:bodyPr>
            <a:normAutofit/>
          </a:bodyPr>
          <a:lstStyle/>
          <a:p>
            <a:pPr>
              <a:buClr>
                <a:srgbClr val="8F4FDA"/>
              </a:buClr>
            </a:pPr>
            <a:r>
              <a:rPr lang="en-US" sz="1600" dirty="0">
                <a:solidFill>
                  <a:srgbClr val="333333"/>
                </a:solidFill>
              </a:rPr>
              <a:t>Face Amounts</a:t>
            </a:r>
            <a:br>
              <a:rPr lang="en-US" sz="1600" dirty="0">
                <a:solidFill>
                  <a:srgbClr val="333333"/>
                </a:solidFill>
              </a:rPr>
            </a:br>
            <a:r>
              <a:rPr lang="en-US" sz="1600" dirty="0">
                <a:solidFill>
                  <a:srgbClr val="333333"/>
                </a:solidFill>
              </a:rPr>
              <a:t>$5,000 - $25,000</a:t>
            </a:r>
          </a:p>
          <a:p>
            <a:pPr>
              <a:buClr>
                <a:srgbClr val="8F4FDA"/>
              </a:buClr>
            </a:pPr>
            <a:r>
              <a:rPr lang="en-US" sz="1600" dirty="0">
                <a:solidFill>
                  <a:srgbClr val="333333"/>
                </a:solidFill>
              </a:rPr>
              <a:t>Ages</a:t>
            </a:r>
            <a:br>
              <a:rPr lang="en-US" sz="1600" dirty="0">
                <a:solidFill>
                  <a:srgbClr val="333333"/>
                </a:solidFill>
              </a:rPr>
            </a:br>
            <a:r>
              <a:rPr lang="en-US" sz="1600" dirty="0">
                <a:solidFill>
                  <a:srgbClr val="333333"/>
                </a:solidFill>
              </a:rPr>
              <a:t>50-80 (ALB)</a:t>
            </a:r>
          </a:p>
          <a:p>
            <a:pPr marL="0" indent="0">
              <a:buClr>
                <a:srgbClr val="8F4FDA"/>
              </a:buClr>
              <a:buNone/>
            </a:pPr>
            <a:endParaRPr lang="en-US" sz="1600" dirty="0"/>
          </a:p>
        </p:txBody>
      </p:sp>
      <p:sp>
        <p:nvSpPr>
          <p:cNvPr id="3" name="Title 2">
            <a:extLst>
              <a:ext uri="{FF2B5EF4-FFF2-40B4-BE49-F238E27FC236}">
                <a16:creationId xmlns:a16="http://schemas.microsoft.com/office/drawing/2014/main" id="{7E1F13BF-AC29-7A49-85E9-8CABAB09D255}"/>
              </a:ext>
            </a:extLst>
          </p:cNvPr>
          <p:cNvSpPr>
            <a:spLocks noGrp="1"/>
          </p:cNvSpPr>
          <p:nvPr>
            <p:ph type="title"/>
          </p:nvPr>
        </p:nvSpPr>
        <p:spPr/>
        <p:txBody>
          <a:bodyPr/>
          <a:lstStyle/>
          <a:p>
            <a:r>
              <a:rPr lang="en-US" dirty="0"/>
              <a:t>GIWL competitive product</a:t>
            </a:r>
          </a:p>
        </p:txBody>
      </p:sp>
      <p:sp>
        <p:nvSpPr>
          <p:cNvPr id="5" name="Text Placeholder 4">
            <a:extLst>
              <a:ext uri="{FF2B5EF4-FFF2-40B4-BE49-F238E27FC236}">
                <a16:creationId xmlns:a16="http://schemas.microsoft.com/office/drawing/2014/main" id="{22212BA9-0099-6E43-BA63-347420F09CB6}"/>
              </a:ext>
            </a:extLst>
          </p:cNvPr>
          <p:cNvSpPr>
            <a:spLocks noGrp="1"/>
          </p:cNvSpPr>
          <p:nvPr>
            <p:ph type="body" sz="quarter" idx="13"/>
          </p:nvPr>
        </p:nvSpPr>
        <p:spPr>
          <a:xfrm>
            <a:off x="867162" y="1328355"/>
            <a:ext cx="2543306" cy="1488989"/>
          </a:xfrm>
        </p:spPr>
        <p:txBody>
          <a:bodyPr/>
          <a:lstStyle/>
          <a:p>
            <a:r>
              <a:rPr lang="en-US" dirty="0"/>
              <a:t>Guaranteed </a:t>
            </a:r>
            <a:br>
              <a:rPr lang="en-US" dirty="0"/>
            </a:br>
            <a:r>
              <a:rPr lang="en-US" dirty="0"/>
              <a:t>issue, no medical questions</a:t>
            </a:r>
          </a:p>
        </p:txBody>
      </p:sp>
      <p:sp>
        <p:nvSpPr>
          <p:cNvPr id="9" name="Content Placeholder 3">
            <a:extLst>
              <a:ext uri="{FF2B5EF4-FFF2-40B4-BE49-F238E27FC236}">
                <a16:creationId xmlns:a16="http://schemas.microsoft.com/office/drawing/2014/main" id="{3C6EE076-53FB-EC4B-83F8-E36876D76FE2}"/>
              </a:ext>
            </a:extLst>
          </p:cNvPr>
          <p:cNvSpPr txBox="1">
            <a:spLocks/>
          </p:cNvSpPr>
          <p:nvPr/>
        </p:nvSpPr>
        <p:spPr bwMode="auto">
          <a:xfrm>
            <a:off x="3742041" y="3113906"/>
            <a:ext cx="2518611" cy="259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lvl1pPr marL="165100" indent="-165100" algn="l" defTabSz="914354" rtl="0" eaLnBrk="1" latinLnBrk="0" hangingPunct="1">
              <a:lnSpc>
                <a:spcPct val="90000"/>
              </a:lnSpc>
              <a:spcBef>
                <a:spcPts val="1000"/>
              </a:spcBef>
              <a:buClr>
                <a:srgbClr val="1452DF"/>
              </a:buClr>
              <a:buFont typeface="Arial"/>
              <a:buChar char="•"/>
              <a:tabLst/>
              <a:defRPr sz="2100" b="0" i="0" kern="1200">
                <a:solidFill>
                  <a:schemeClr val="tx2"/>
                </a:solidFill>
                <a:latin typeface="Arial" panose="020B0604020202020204" pitchFamily="34" charset="0"/>
                <a:ea typeface="+mn-ea"/>
                <a:cs typeface="Arial" panose="020B0604020202020204" pitchFamily="34" charset="0"/>
              </a:defRPr>
            </a:lvl1pPr>
            <a:lvl2pPr marL="6223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2pPr>
            <a:lvl3pPr marL="10795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3pPr>
            <a:lvl4pPr marL="15367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4pPr>
            <a:lvl5pPr marL="19939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a:buClr>
                <a:srgbClr val="8F4FDA"/>
              </a:buClr>
            </a:pPr>
            <a:r>
              <a:rPr lang="en-US" sz="1600" b="1" dirty="0"/>
              <a:t>Years 1-2</a:t>
            </a:r>
            <a:br>
              <a:rPr lang="en-US" sz="1600" dirty="0"/>
            </a:br>
            <a:r>
              <a:rPr lang="en-US" sz="1600" dirty="0"/>
              <a:t>110% of premiums paid</a:t>
            </a:r>
          </a:p>
          <a:p>
            <a:pPr>
              <a:buClr>
                <a:srgbClr val="8F4FDA"/>
              </a:buClr>
            </a:pPr>
            <a:r>
              <a:rPr lang="en-US" sz="1600" b="1" dirty="0"/>
              <a:t>Years 3</a:t>
            </a:r>
            <a:br>
              <a:rPr lang="en-US" sz="1600" dirty="0"/>
            </a:br>
            <a:r>
              <a:rPr lang="en-US" sz="1600" dirty="0"/>
              <a:t>Full Face Amount</a:t>
            </a:r>
          </a:p>
          <a:p>
            <a:pPr>
              <a:buClr>
                <a:srgbClr val="8F4FDA"/>
              </a:buClr>
            </a:pPr>
            <a:r>
              <a:rPr lang="en-US" sz="1600" b="1" dirty="0"/>
              <a:t>Accidental Death</a:t>
            </a:r>
            <a:br>
              <a:rPr lang="en-US" sz="1600" dirty="0"/>
            </a:br>
            <a:r>
              <a:rPr lang="en-US" sz="1600" dirty="0"/>
              <a:t>Full Face Amount</a:t>
            </a:r>
          </a:p>
          <a:p>
            <a:pPr marL="0" indent="0">
              <a:buClr>
                <a:srgbClr val="8F4FDA"/>
              </a:buClr>
              <a:buFont typeface="Arial"/>
              <a:buNone/>
            </a:pPr>
            <a:endParaRPr lang="en-US" sz="1600" dirty="0"/>
          </a:p>
        </p:txBody>
      </p:sp>
      <p:sp>
        <p:nvSpPr>
          <p:cNvPr id="10" name="Content Placeholder 3">
            <a:extLst>
              <a:ext uri="{FF2B5EF4-FFF2-40B4-BE49-F238E27FC236}">
                <a16:creationId xmlns:a16="http://schemas.microsoft.com/office/drawing/2014/main" id="{031C50AF-427F-4743-9A9A-7FD70E4D36B1}"/>
              </a:ext>
            </a:extLst>
          </p:cNvPr>
          <p:cNvSpPr txBox="1">
            <a:spLocks/>
          </p:cNvSpPr>
          <p:nvPr/>
        </p:nvSpPr>
        <p:spPr bwMode="auto">
          <a:xfrm>
            <a:off x="6534775" y="3113906"/>
            <a:ext cx="2518611" cy="259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lvl1pPr marL="165100" indent="-165100" algn="l" defTabSz="914354" rtl="0" eaLnBrk="1" latinLnBrk="0" hangingPunct="1">
              <a:lnSpc>
                <a:spcPct val="90000"/>
              </a:lnSpc>
              <a:spcBef>
                <a:spcPts val="1000"/>
              </a:spcBef>
              <a:buClr>
                <a:srgbClr val="1452DF"/>
              </a:buClr>
              <a:buFont typeface="Arial"/>
              <a:buChar char="•"/>
              <a:tabLst/>
              <a:defRPr sz="2100" b="0" i="0" kern="1200">
                <a:solidFill>
                  <a:schemeClr val="tx2"/>
                </a:solidFill>
                <a:latin typeface="Arial" panose="020B0604020202020204" pitchFamily="34" charset="0"/>
                <a:ea typeface="+mn-ea"/>
                <a:cs typeface="Arial" panose="020B0604020202020204" pitchFamily="34" charset="0"/>
              </a:defRPr>
            </a:lvl1pPr>
            <a:lvl2pPr marL="6223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2pPr>
            <a:lvl3pPr marL="10795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3pPr>
            <a:lvl4pPr marL="15367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4pPr>
            <a:lvl5pPr marL="19939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a:buClr>
                <a:srgbClr val="8F4FDA"/>
              </a:buClr>
            </a:pPr>
            <a:r>
              <a:rPr lang="en-US" sz="1600" dirty="0">
                <a:solidFill>
                  <a:srgbClr val="333333"/>
                </a:solidFill>
              </a:rPr>
              <a:t>Returns 100% of premiums paid, up to 25% of Face Amount</a:t>
            </a:r>
          </a:p>
          <a:p>
            <a:pPr>
              <a:buClr>
                <a:srgbClr val="8F4FDA"/>
              </a:buClr>
            </a:pPr>
            <a:r>
              <a:rPr lang="en-US" sz="1600" dirty="0">
                <a:solidFill>
                  <a:srgbClr val="333333"/>
                </a:solidFill>
              </a:rPr>
              <a:t>No waiting period</a:t>
            </a:r>
          </a:p>
          <a:p>
            <a:pPr>
              <a:buClr>
                <a:srgbClr val="8F4FDA"/>
              </a:buClr>
            </a:pPr>
            <a:r>
              <a:rPr lang="en-US" sz="1600" dirty="0">
                <a:solidFill>
                  <a:srgbClr val="333333"/>
                </a:solidFill>
              </a:rPr>
              <a:t>One-time lump sum payment when insured becomes chronically ill   (2 out of 6 ADLs)</a:t>
            </a:r>
          </a:p>
        </p:txBody>
      </p:sp>
      <p:sp>
        <p:nvSpPr>
          <p:cNvPr id="11" name="Content Placeholder 3">
            <a:extLst>
              <a:ext uri="{FF2B5EF4-FFF2-40B4-BE49-F238E27FC236}">
                <a16:creationId xmlns:a16="http://schemas.microsoft.com/office/drawing/2014/main" id="{AA74000B-8A49-7B48-99F0-F8A107C5DCB2}"/>
              </a:ext>
            </a:extLst>
          </p:cNvPr>
          <p:cNvSpPr txBox="1">
            <a:spLocks/>
          </p:cNvSpPr>
          <p:nvPr/>
        </p:nvSpPr>
        <p:spPr bwMode="auto">
          <a:xfrm>
            <a:off x="9343770" y="3113906"/>
            <a:ext cx="2518611" cy="259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lvl1pPr marL="165100" indent="-165100" algn="l" defTabSz="914354" rtl="0" eaLnBrk="1" latinLnBrk="0" hangingPunct="1">
              <a:lnSpc>
                <a:spcPct val="90000"/>
              </a:lnSpc>
              <a:spcBef>
                <a:spcPts val="1000"/>
              </a:spcBef>
              <a:buClr>
                <a:srgbClr val="1452DF"/>
              </a:buClr>
              <a:buFont typeface="Arial"/>
              <a:buChar char="•"/>
              <a:tabLst/>
              <a:defRPr sz="2100" b="0" i="0" kern="1200">
                <a:solidFill>
                  <a:schemeClr val="tx2"/>
                </a:solidFill>
                <a:latin typeface="Arial" panose="020B0604020202020204" pitchFamily="34" charset="0"/>
                <a:ea typeface="+mn-ea"/>
                <a:cs typeface="Arial" panose="020B0604020202020204" pitchFamily="34" charset="0"/>
              </a:defRPr>
            </a:lvl1pPr>
            <a:lvl2pPr marL="6223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2pPr>
            <a:lvl3pPr marL="10795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3pPr>
            <a:lvl4pPr marL="15367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4pPr>
            <a:lvl5pPr marL="19939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a:buClr>
                <a:srgbClr val="8F4FDA"/>
              </a:buClr>
            </a:pPr>
            <a:r>
              <a:rPr lang="en-US" sz="1600" dirty="0">
                <a:solidFill>
                  <a:srgbClr val="333333"/>
                </a:solidFill>
              </a:rPr>
              <a:t>50% of Death Benefit within 24-month life expectancy or less</a:t>
            </a:r>
          </a:p>
        </p:txBody>
      </p:sp>
      <p:sp>
        <p:nvSpPr>
          <p:cNvPr id="12" name="Rectangle 11">
            <a:extLst>
              <a:ext uri="{FF2B5EF4-FFF2-40B4-BE49-F238E27FC236}">
                <a16:creationId xmlns:a16="http://schemas.microsoft.com/office/drawing/2014/main" id="{51C39FD9-724A-1C43-8319-BD42DE7873AC}"/>
              </a:ext>
            </a:extLst>
          </p:cNvPr>
          <p:cNvSpPr/>
          <p:nvPr/>
        </p:nvSpPr>
        <p:spPr>
          <a:xfrm>
            <a:off x="10123807" y="6169853"/>
            <a:ext cx="1667123" cy="230832"/>
          </a:xfrm>
          <a:prstGeom prst="rect">
            <a:avLst/>
          </a:prstGeom>
        </p:spPr>
        <p:txBody>
          <a:bodyPr wrap="none" lIns="0" rIns="0">
            <a:spAutoFit/>
          </a:bodyPr>
          <a:lstStyle/>
          <a:p>
            <a:pPr algn="r"/>
            <a:r>
              <a:rPr lang="en-US" sz="900" dirty="0">
                <a:solidFill>
                  <a:schemeClr val="bg1">
                    <a:lumMod val="85000"/>
                  </a:schemeClr>
                </a:solidFill>
                <a:latin typeface="Arial" panose="020B0604020202020204" pitchFamily="34" charset="0"/>
                <a:cs typeface="Arial" panose="020B0604020202020204" pitchFamily="34" charset="0"/>
              </a:rPr>
              <a:t>*Riders not available in all states</a:t>
            </a:r>
          </a:p>
        </p:txBody>
      </p:sp>
      <p:sp>
        <p:nvSpPr>
          <p:cNvPr id="13" name="Text Placeholder 4">
            <a:extLst>
              <a:ext uri="{FF2B5EF4-FFF2-40B4-BE49-F238E27FC236}">
                <a16:creationId xmlns:a16="http://schemas.microsoft.com/office/drawing/2014/main" id="{A376CE22-DCD0-E54A-8B36-D49B9CC094BD}"/>
              </a:ext>
            </a:extLst>
          </p:cNvPr>
          <p:cNvSpPr txBox="1">
            <a:spLocks/>
          </p:cNvSpPr>
          <p:nvPr/>
        </p:nvSpPr>
        <p:spPr>
          <a:xfrm>
            <a:off x="3742041" y="1328355"/>
            <a:ext cx="2543306" cy="1488989"/>
          </a:xfrm>
          <a:prstGeom prst="rect">
            <a:avLst/>
          </a:prstGeom>
        </p:spPr>
        <p:txBody>
          <a:bodyPr vert="horz" lIns="0" tIns="0" rIns="0" bIns="0" rtlCol="0">
            <a:noAutofit/>
          </a:bodyPr>
          <a:lstStyle>
            <a:lvl1pPr marL="0" indent="0" algn="l" defTabSz="914354" rtl="0" eaLnBrk="1" latinLnBrk="0" hangingPunct="1">
              <a:lnSpc>
                <a:spcPct val="90000"/>
              </a:lnSpc>
              <a:spcBef>
                <a:spcPts val="1000"/>
              </a:spcBef>
              <a:buClr>
                <a:srgbClr val="1452DF"/>
              </a:buClr>
              <a:buFont typeface="Arial"/>
              <a:buNone/>
              <a:defRPr sz="2400" b="0" i="0" kern="1200">
                <a:solidFill>
                  <a:srgbClr val="8F4FDA"/>
                </a:solidFill>
                <a:latin typeface="Arial" panose="020B0604020202020204" pitchFamily="34" charset="0"/>
                <a:ea typeface="+mn-ea"/>
                <a:cs typeface="Arial" panose="020B0604020202020204" pitchFamily="34" charset="0"/>
              </a:defRPr>
            </a:lvl1pPr>
            <a:lvl2pPr marL="457177" indent="0" algn="l" defTabSz="914354" rtl="0" eaLnBrk="1" latinLnBrk="0" hangingPunct="1">
              <a:lnSpc>
                <a:spcPct val="90000"/>
              </a:lnSpc>
              <a:spcBef>
                <a:spcPts val="500"/>
              </a:spcBef>
              <a:buClr>
                <a:srgbClr val="1452DF"/>
              </a:buClr>
              <a:buFont typeface="Arial"/>
              <a:buNone/>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914353" indent="0" algn="l" defTabSz="914354" rtl="0" eaLnBrk="1" latinLnBrk="0" hangingPunct="1">
              <a:lnSpc>
                <a:spcPct val="90000"/>
              </a:lnSpc>
              <a:spcBef>
                <a:spcPts val="500"/>
              </a:spcBef>
              <a:buClr>
                <a:srgbClr val="1452DF"/>
              </a:buClr>
              <a:buFont typeface="Arial"/>
              <a:buNone/>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371531" indent="0" algn="l" defTabSz="914354" rtl="0" eaLnBrk="1" latinLnBrk="0" hangingPunct="1">
              <a:lnSpc>
                <a:spcPct val="90000"/>
              </a:lnSpc>
              <a:spcBef>
                <a:spcPts val="500"/>
              </a:spcBef>
              <a:buClr>
                <a:srgbClr val="1452DF"/>
              </a:buClr>
              <a:buFont typeface="Arial"/>
              <a:buNone/>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828709" indent="0" algn="l" defTabSz="914354" rtl="0" eaLnBrk="1" latinLnBrk="0" hangingPunct="1">
              <a:lnSpc>
                <a:spcPct val="90000"/>
              </a:lnSpc>
              <a:spcBef>
                <a:spcPts val="500"/>
              </a:spcBef>
              <a:buClr>
                <a:srgbClr val="1452DF"/>
              </a:buClr>
              <a:buFont typeface="Arial"/>
              <a:buNone/>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r>
              <a:rPr lang="en-US" dirty="0"/>
              <a:t>Graded </a:t>
            </a:r>
            <a:br>
              <a:rPr lang="en-US" dirty="0"/>
            </a:br>
            <a:r>
              <a:rPr lang="en-US" dirty="0"/>
              <a:t>Death Benefit Whole Life</a:t>
            </a:r>
          </a:p>
        </p:txBody>
      </p:sp>
      <p:sp>
        <p:nvSpPr>
          <p:cNvPr id="14" name="Text Placeholder 4">
            <a:extLst>
              <a:ext uri="{FF2B5EF4-FFF2-40B4-BE49-F238E27FC236}">
                <a16:creationId xmlns:a16="http://schemas.microsoft.com/office/drawing/2014/main" id="{79236EA3-D29D-8745-B00D-A691FD940E43}"/>
              </a:ext>
            </a:extLst>
          </p:cNvPr>
          <p:cNvSpPr txBox="1">
            <a:spLocks/>
          </p:cNvSpPr>
          <p:nvPr/>
        </p:nvSpPr>
        <p:spPr>
          <a:xfrm>
            <a:off x="6485241" y="1328355"/>
            <a:ext cx="2543306" cy="1488989"/>
          </a:xfrm>
          <a:prstGeom prst="rect">
            <a:avLst/>
          </a:prstGeom>
        </p:spPr>
        <p:txBody>
          <a:bodyPr vert="horz" lIns="0" tIns="0" rIns="0" bIns="0" rtlCol="0">
            <a:noAutofit/>
          </a:bodyPr>
          <a:lstStyle>
            <a:lvl1pPr marL="0" indent="0" algn="l" defTabSz="914354" rtl="0" eaLnBrk="1" latinLnBrk="0" hangingPunct="1">
              <a:lnSpc>
                <a:spcPct val="90000"/>
              </a:lnSpc>
              <a:spcBef>
                <a:spcPts val="1000"/>
              </a:spcBef>
              <a:buClr>
                <a:srgbClr val="1452DF"/>
              </a:buClr>
              <a:buFont typeface="Arial"/>
              <a:buNone/>
              <a:defRPr sz="2400" b="0" i="0" kern="1200">
                <a:solidFill>
                  <a:srgbClr val="8F4FDA"/>
                </a:solidFill>
                <a:latin typeface="Arial" panose="020B0604020202020204" pitchFamily="34" charset="0"/>
                <a:ea typeface="+mn-ea"/>
                <a:cs typeface="Arial" panose="020B0604020202020204" pitchFamily="34" charset="0"/>
              </a:defRPr>
            </a:lvl1pPr>
            <a:lvl2pPr marL="457177" indent="0" algn="l" defTabSz="914354" rtl="0" eaLnBrk="1" latinLnBrk="0" hangingPunct="1">
              <a:lnSpc>
                <a:spcPct val="90000"/>
              </a:lnSpc>
              <a:spcBef>
                <a:spcPts val="500"/>
              </a:spcBef>
              <a:buClr>
                <a:srgbClr val="1452DF"/>
              </a:buClr>
              <a:buFont typeface="Arial"/>
              <a:buNone/>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914353" indent="0" algn="l" defTabSz="914354" rtl="0" eaLnBrk="1" latinLnBrk="0" hangingPunct="1">
              <a:lnSpc>
                <a:spcPct val="90000"/>
              </a:lnSpc>
              <a:spcBef>
                <a:spcPts val="500"/>
              </a:spcBef>
              <a:buClr>
                <a:srgbClr val="1452DF"/>
              </a:buClr>
              <a:buFont typeface="Arial"/>
              <a:buNone/>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371531" indent="0" algn="l" defTabSz="914354" rtl="0" eaLnBrk="1" latinLnBrk="0" hangingPunct="1">
              <a:lnSpc>
                <a:spcPct val="90000"/>
              </a:lnSpc>
              <a:spcBef>
                <a:spcPts val="500"/>
              </a:spcBef>
              <a:buClr>
                <a:srgbClr val="1452DF"/>
              </a:buClr>
              <a:buFont typeface="Arial"/>
              <a:buNone/>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828709" indent="0" algn="l" defTabSz="914354" rtl="0" eaLnBrk="1" latinLnBrk="0" hangingPunct="1">
              <a:lnSpc>
                <a:spcPct val="90000"/>
              </a:lnSpc>
              <a:spcBef>
                <a:spcPts val="500"/>
              </a:spcBef>
              <a:buClr>
                <a:srgbClr val="1452DF"/>
              </a:buClr>
              <a:buFont typeface="Arial"/>
              <a:buNone/>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r>
              <a:rPr lang="en-US" dirty="0"/>
              <a:t>Attractive </a:t>
            </a:r>
            <a:br>
              <a:rPr lang="en-US" dirty="0"/>
            </a:br>
            <a:r>
              <a:rPr lang="en-US" dirty="0"/>
              <a:t>Chronic Illness Acceleration </a:t>
            </a:r>
          </a:p>
          <a:p>
            <a:r>
              <a:rPr lang="en-US" sz="1400" dirty="0"/>
              <a:t>Benefit at no additional cost*</a:t>
            </a:r>
          </a:p>
        </p:txBody>
      </p:sp>
      <p:sp>
        <p:nvSpPr>
          <p:cNvPr id="15" name="Text Placeholder 4">
            <a:extLst>
              <a:ext uri="{FF2B5EF4-FFF2-40B4-BE49-F238E27FC236}">
                <a16:creationId xmlns:a16="http://schemas.microsoft.com/office/drawing/2014/main" id="{03186B76-B11A-9E4E-9E02-793206B4CDBB}"/>
              </a:ext>
            </a:extLst>
          </p:cNvPr>
          <p:cNvSpPr txBox="1">
            <a:spLocks/>
          </p:cNvSpPr>
          <p:nvPr/>
        </p:nvSpPr>
        <p:spPr>
          <a:xfrm>
            <a:off x="9304641" y="1328355"/>
            <a:ext cx="2543306" cy="1488989"/>
          </a:xfrm>
          <a:prstGeom prst="rect">
            <a:avLst/>
          </a:prstGeom>
        </p:spPr>
        <p:txBody>
          <a:bodyPr vert="horz" lIns="0" tIns="0" rIns="0" bIns="0" rtlCol="0">
            <a:noAutofit/>
          </a:bodyPr>
          <a:lstStyle>
            <a:lvl1pPr marL="0" indent="0" algn="l" defTabSz="914354" rtl="0" eaLnBrk="1" latinLnBrk="0" hangingPunct="1">
              <a:lnSpc>
                <a:spcPct val="90000"/>
              </a:lnSpc>
              <a:spcBef>
                <a:spcPts val="1000"/>
              </a:spcBef>
              <a:buClr>
                <a:srgbClr val="1452DF"/>
              </a:buClr>
              <a:buFont typeface="Arial"/>
              <a:buNone/>
              <a:defRPr sz="2400" b="0" i="0" kern="1200">
                <a:solidFill>
                  <a:srgbClr val="8F4FDA"/>
                </a:solidFill>
                <a:latin typeface="Arial" panose="020B0604020202020204" pitchFamily="34" charset="0"/>
                <a:ea typeface="+mn-ea"/>
                <a:cs typeface="Arial" panose="020B0604020202020204" pitchFamily="34" charset="0"/>
              </a:defRPr>
            </a:lvl1pPr>
            <a:lvl2pPr marL="457177" indent="0" algn="l" defTabSz="914354" rtl="0" eaLnBrk="1" latinLnBrk="0" hangingPunct="1">
              <a:lnSpc>
                <a:spcPct val="90000"/>
              </a:lnSpc>
              <a:spcBef>
                <a:spcPts val="500"/>
              </a:spcBef>
              <a:buClr>
                <a:srgbClr val="1452DF"/>
              </a:buClr>
              <a:buFont typeface="Arial"/>
              <a:buNone/>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914353" indent="0" algn="l" defTabSz="914354" rtl="0" eaLnBrk="1" latinLnBrk="0" hangingPunct="1">
              <a:lnSpc>
                <a:spcPct val="90000"/>
              </a:lnSpc>
              <a:spcBef>
                <a:spcPts val="500"/>
              </a:spcBef>
              <a:buClr>
                <a:srgbClr val="1452DF"/>
              </a:buClr>
              <a:buFont typeface="Arial"/>
              <a:buNone/>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371531" indent="0" algn="l" defTabSz="914354" rtl="0" eaLnBrk="1" latinLnBrk="0" hangingPunct="1">
              <a:lnSpc>
                <a:spcPct val="90000"/>
              </a:lnSpc>
              <a:spcBef>
                <a:spcPts val="500"/>
              </a:spcBef>
              <a:buClr>
                <a:srgbClr val="1452DF"/>
              </a:buClr>
              <a:buFont typeface="Arial"/>
              <a:buNone/>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828709" indent="0" algn="l" defTabSz="914354" rtl="0" eaLnBrk="1" latinLnBrk="0" hangingPunct="1">
              <a:lnSpc>
                <a:spcPct val="90000"/>
              </a:lnSpc>
              <a:spcBef>
                <a:spcPts val="500"/>
              </a:spcBef>
              <a:buClr>
                <a:srgbClr val="1452DF"/>
              </a:buClr>
              <a:buFont typeface="Arial"/>
              <a:buNone/>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r>
              <a:rPr lang="en-US" dirty="0"/>
              <a:t>Terminal </a:t>
            </a:r>
            <a:br>
              <a:rPr lang="en-US" dirty="0"/>
            </a:br>
            <a:r>
              <a:rPr lang="en-US" dirty="0"/>
              <a:t>Illness Benefit Included*</a:t>
            </a:r>
          </a:p>
        </p:txBody>
      </p:sp>
      <p:grpSp>
        <p:nvGrpSpPr>
          <p:cNvPr id="25" name="Group 24">
            <a:extLst>
              <a:ext uri="{FF2B5EF4-FFF2-40B4-BE49-F238E27FC236}">
                <a16:creationId xmlns:a16="http://schemas.microsoft.com/office/drawing/2014/main" id="{F7F1B620-5E33-7345-9DB2-C7616084B5CC}"/>
              </a:ext>
            </a:extLst>
          </p:cNvPr>
          <p:cNvGrpSpPr/>
          <p:nvPr/>
        </p:nvGrpSpPr>
        <p:grpSpPr>
          <a:xfrm>
            <a:off x="757884" y="1359247"/>
            <a:ext cx="8449963" cy="3818238"/>
            <a:chOff x="708456" y="1173892"/>
            <a:chExt cx="8449963" cy="4349578"/>
          </a:xfrm>
        </p:grpSpPr>
        <p:cxnSp>
          <p:nvCxnSpPr>
            <p:cNvPr id="16" name="Straight Connector 15">
              <a:extLst>
                <a:ext uri="{FF2B5EF4-FFF2-40B4-BE49-F238E27FC236}">
                  <a16:creationId xmlns:a16="http://schemas.microsoft.com/office/drawing/2014/main" id="{61144340-FCE1-174B-8C04-27FE8D756C22}"/>
                </a:ext>
              </a:extLst>
            </p:cNvPr>
            <p:cNvCxnSpPr>
              <a:cxnSpLocks/>
            </p:cNvCxnSpPr>
            <p:nvPr/>
          </p:nvCxnSpPr>
          <p:spPr>
            <a:xfrm>
              <a:off x="3583462" y="1173892"/>
              <a:ext cx="0" cy="4349578"/>
            </a:xfrm>
            <a:prstGeom prst="line">
              <a:avLst/>
            </a:prstGeom>
            <a:ln w="31750">
              <a:solidFill>
                <a:srgbClr val="00187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FBDDBC-437D-F040-90FD-C371FCE1A1BD}"/>
                </a:ext>
              </a:extLst>
            </p:cNvPr>
            <p:cNvCxnSpPr>
              <a:cxnSpLocks/>
            </p:cNvCxnSpPr>
            <p:nvPr/>
          </p:nvCxnSpPr>
          <p:spPr>
            <a:xfrm>
              <a:off x="708456" y="1173892"/>
              <a:ext cx="0" cy="4349578"/>
            </a:xfrm>
            <a:prstGeom prst="line">
              <a:avLst/>
            </a:prstGeom>
            <a:ln w="31750">
              <a:solidFill>
                <a:srgbClr val="00187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CF86DA2-BE50-B84D-9D53-FA2A4EAA4E83}"/>
                </a:ext>
              </a:extLst>
            </p:cNvPr>
            <p:cNvCxnSpPr>
              <a:cxnSpLocks/>
            </p:cNvCxnSpPr>
            <p:nvPr/>
          </p:nvCxnSpPr>
          <p:spPr>
            <a:xfrm>
              <a:off x="9158419" y="1173892"/>
              <a:ext cx="0" cy="4349578"/>
            </a:xfrm>
            <a:prstGeom prst="line">
              <a:avLst/>
            </a:prstGeom>
            <a:ln w="31750">
              <a:solidFill>
                <a:srgbClr val="00187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8BF0ED3-95FA-214C-9E4D-2172B4514AAF}"/>
                </a:ext>
              </a:extLst>
            </p:cNvPr>
            <p:cNvCxnSpPr>
              <a:cxnSpLocks/>
            </p:cNvCxnSpPr>
            <p:nvPr/>
          </p:nvCxnSpPr>
          <p:spPr>
            <a:xfrm>
              <a:off x="6283413" y="1173892"/>
              <a:ext cx="0" cy="4349578"/>
            </a:xfrm>
            <a:prstGeom prst="line">
              <a:avLst/>
            </a:prstGeom>
            <a:ln w="31750">
              <a:solidFill>
                <a:srgbClr val="00187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875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5527576" cy="522516"/>
          </a:xfrm>
        </p:spPr>
        <p:txBody>
          <a:bodyPr/>
          <a:lstStyle/>
          <a:p>
            <a:r>
              <a:rPr lang="en-US" dirty="0"/>
              <a:t>Saving the application</a:t>
            </a:r>
          </a:p>
        </p:txBody>
      </p:sp>
      <p:pic>
        <p:nvPicPr>
          <p:cNvPr id="9" name="Picture 2">
            <a:extLst>
              <a:ext uri="{FF2B5EF4-FFF2-40B4-BE49-F238E27FC236}">
                <a16:creationId xmlns:a16="http://schemas.microsoft.com/office/drawing/2014/main" id="{1865E34D-8602-2A42-B7B7-8A4A97D534D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99396" y="1373042"/>
            <a:ext cx="9254923" cy="3593812"/>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a:extLst>
              <a:ext uri="{FF2B5EF4-FFF2-40B4-BE49-F238E27FC236}">
                <a16:creationId xmlns:a16="http://schemas.microsoft.com/office/drawing/2014/main" id="{F36892F5-E38D-BD4A-9C8E-8EA6CD45325E}"/>
              </a:ext>
            </a:extLst>
          </p:cNvPr>
          <p:cNvSpPr/>
          <p:nvPr/>
        </p:nvSpPr>
        <p:spPr>
          <a:xfrm rot="16200000">
            <a:off x="6506237" y="4927096"/>
            <a:ext cx="675538" cy="484632"/>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433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5527576" cy="522516"/>
          </a:xfrm>
        </p:spPr>
        <p:txBody>
          <a:bodyPr/>
          <a:lstStyle/>
          <a:p>
            <a:r>
              <a:rPr lang="en-US" dirty="0"/>
              <a:t>Saving the application</a:t>
            </a:r>
          </a:p>
        </p:txBody>
      </p:sp>
      <p:pic>
        <p:nvPicPr>
          <p:cNvPr id="5" name="Picture 2">
            <a:extLst>
              <a:ext uri="{FF2B5EF4-FFF2-40B4-BE49-F238E27FC236}">
                <a16:creationId xmlns:a16="http://schemas.microsoft.com/office/drawing/2014/main" id="{2B55D1CD-AF17-7E46-A04A-CA3C92ADB6E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8904" y="1776923"/>
            <a:ext cx="10603177" cy="2233968"/>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7" name="Right Arrow 6">
            <a:extLst>
              <a:ext uri="{FF2B5EF4-FFF2-40B4-BE49-F238E27FC236}">
                <a16:creationId xmlns:a16="http://schemas.microsoft.com/office/drawing/2014/main" id="{18233019-0858-D64F-A9B8-C79C855E02EB}"/>
              </a:ext>
            </a:extLst>
          </p:cNvPr>
          <p:cNvSpPr/>
          <p:nvPr/>
        </p:nvSpPr>
        <p:spPr>
          <a:xfrm flipH="1">
            <a:off x="10494818" y="2395267"/>
            <a:ext cx="1114655" cy="484632"/>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505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5527576" cy="522516"/>
          </a:xfrm>
        </p:spPr>
        <p:txBody>
          <a:bodyPr/>
          <a:lstStyle/>
          <a:p>
            <a:r>
              <a:rPr lang="en-US" dirty="0"/>
              <a:t>Saving the application</a:t>
            </a:r>
          </a:p>
        </p:txBody>
      </p:sp>
      <p:pic>
        <p:nvPicPr>
          <p:cNvPr id="8" name="Picture 2">
            <a:extLst>
              <a:ext uri="{FF2B5EF4-FFF2-40B4-BE49-F238E27FC236}">
                <a16:creationId xmlns:a16="http://schemas.microsoft.com/office/drawing/2014/main" id="{9BB48167-A2FB-314A-986D-BCCEF5D0350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97654" y="1195819"/>
            <a:ext cx="9598379" cy="4259407"/>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5611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71652-D72A-4F4D-BD63-244965B4A23B}"/>
              </a:ext>
            </a:extLst>
          </p:cNvPr>
          <p:cNvSpPr>
            <a:spLocks noGrp="1"/>
          </p:cNvSpPr>
          <p:nvPr>
            <p:ph sz="quarter" idx="10"/>
          </p:nvPr>
        </p:nvSpPr>
        <p:spPr>
          <a:xfrm>
            <a:off x="4064001" y="1730189"/>
            <a:ext cx="3517900" cy="3017520"/>
          </a:xfrm>
        </p:spPr>
        <p:txBody>
          <a:bodyPr>
            <a:normAutofit/>
          </a:bodyPr>
          <a:lstStyle/>
          <a:p>
            <a:pPr algn="ctr"/>
            <a:r>
              <a:rPr lang="en-US" altLang="en-US" sz="4800" dirty="0"/>
              <a:t>eSign Documents Now</a:t>
            </a:r>
            <a:endParaRPr lang="en-US" sz="3200" dirty="0">
              <a:solidFill>
                <a:srgbClr val="E2DBF1"/>
              </a:solidFill>
            </a:endParaRPr>
          </a:p>
        </p:txBody>
      </p:sp>
    </p:spTree>
    <p:extLst>
      <p:ext uri="{BB962C8B-B14F-4D97-AF65-F5344CB8AC3E}">
        <p14:creationId xmlns:p14="http://schemas.microsoft.com/office/powerpoint/2010/main" val="383312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eSign documents now</a:t>
            </a:r>
          </a:p>
        </p:txBody>
      </p:sp>
      <p:pic>
        <p:nvPicPr>
          <p:cNvPr id="6" name="Picture 2">
            <a:extLst>
              <a:ext uri="{FF2B5EF4-FFF2-40B4-BE49-F238E27FC236}">
                <a16:creationId xmlns:a16="http://schemas.microsoft.com/office/drawing/2014/main" id="{611DEA09-7364-4340-A920-D628C56EF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280" y="1489709"/>
            <a:ext cx="9822499" cy="3816697"/>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7" name="Right Arrow 6">
            <a:extLst>
              <a:ext uri="{FF2B5EF4-FFF2-40B4-BE49-F238E27FC236}">
                <a16:creationId xmlns:a16="http://schemas.microsoft.com/office/drawing/2014/main" id="{895C0892-D63E-904B-BC0E-86DCB630A267}"/>
              </a:ext>
            </a:extLst>
          </p:cNvPr>
          <p:cNvSpPr/>
          <p:nvPr/>
        </p:nvSpPr>
        <p:spPr>
          <a:xfrm>
            <a:off x="6617318" y="4608500"/>
            <a:ext cx="978408" cy="484632"/>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175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5527576" cy="522516"/>
          </a:xfrm>
        </p:spPr>
        <p:txBody>
          <a:bodyPr/>
          <a:lstStyle/>
          <a:p>
            <a:r>
              <a:rPr lang="en-US" dirty="0"/>
              <a:t>eSign documents now</a:t>
            </a:r>
          </a:p>
        </p:txBody>
      </p:sp>
      <p:pic>
        <p:nvPicPr>
          <p:cNvPr id="9" name="Picture 2">
            <a:extLst>
              <a:ext uri="{FF2B5EF4-FFF2-40B4-BE49-F238E27FC236}">
                <a16:creationId xmlns:a16="http://schemas.microsoft.com/office/drawing/2014/main" id="{E82D0EF0-8FDB-A744-962A-2AC32F8112A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00461" y="1035195"/>
            <a:ext cx="7913687" cy="460057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7" name="Right Arrow 6">
            <a:extLst>
              <a:ext uri="{FF2B5EF4-FFF2-40B4-BE49-F238E27FC236}">
                <a16:creationId xmlns:a16="http://schemas.microsoft.com/office/drawing/2014/main" id="{18233019-0858-D64F-A9B8-C79C855E02EB}"/>
              </a:ext>
            </a:extLst>
          </p:cNvPr>
          <p:cNvSpPr/>
          <p:nvPr/>
        </p:nvSpPr>
        <p:spPr>
          <a:xfrm>
            <a:off x="2389910" y="5044949"/>
            <a:ext cx="1114655" cy="484632"/>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687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976031" cy="1752106"/>
          </a:xfrm>
        </p:spPr>
        <p:txBody>
          <a:bodyPr/>
          <a:lstStyle/>
          <a:p>
            <a:r>
              <a:rPr lang="en-US" dirty="0"/>
              <a:t>eSign documents   now</a:t>
            </a:r>
          </a:p>
        </p:txBody>
      </p:sp>
      <p:sp>
        <p:nvSpPr>
          <p:cNvPr id="5" name="Right Arrow 4">
            <a:extLst>
              <a:ext uri="{FF2B5EF4-FFF2-40B4-BE49-F238E27FC236}">
                <a16:creationId xmlns:a16="http://schemas.microsoft.com/office/drawing/2014/main" id="{774B0B00-26F7-8249-946A-36CC1B05DEA5}"/>
              </a:ext>
            </a:extLst>
          </p:cNvPr>
          <p:cNvSpPr/>
          <p:nvPr/>
        </p:nvSpPr>
        <p:spPr>
          <a:xfrm>
            <a:off x="3424561" y="660401"/>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1B4D202A-FB63-6D41-B7B9-9F4C49CD99B1}"/>
              </a:ext>
            </a:extLst>
          </p:cNvPr>
          <p:cNvGrpSpPr/>
          <p:nvPr/>
        </p:nvGrpSpPr>
        <p:grpSpPr>
          <a:xfrm>
            <a:off x="4460605" y="554804"/>
            <a:ext cx="7139594" cy="5137079"/>
            <a:chOff x="4460605" y="554804"/>
            <a:chExt cx="7139594" cy="5137079"/>
          </a:xfrm>
        </p:grpSpPr>
        <p:pic>
          <p:nvPicPr>
            <p:cNvPr id="4" name="Picture 2">
              <a:extLst>
                <a:ext uri="{FF2B5EF4-FFF2-40B4-BE49-F238E27FC236}">
                  <a16:creationId xmlns:a16="http://schemas.microsoft.com/office/drawing/2014/main" id="{ED61AEA3-D1FC-9C4F-84AE-78B82AB1ECFA}"/>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1494"/>
            <a:stretch/>
          </p:blipFill>
          <p:spPr bwMode="auto">
            <a:xfrm>
              <a:off x="4462776" y="554804"/>
              <a:ext cx="7137423" cy="5137079"/>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E37277D0-BA2F-0441-BB2F-6CDDE5DE3D60}"/>
                </a:ext>
              </a:extLst>
            </p:cNvPr>
            <p:cNvPicPr>
              <a:picLocks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460605" y="555171"/>
              <a:ext cx="4222113" cy="45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id="{7AF6C36E-3383-E745-A38F-50CB17E7ABCA}"/>
                </a:ext>
              </a:extLst>
            </p:cNvPr>
            <p:cNvPicPr>
              <a:picLocks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470446" y="555171"/>
              <a:ext cx="3124015" cy="45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Right Arrow 8">
            <a:extLst>
              <a:ext uri="{FF2B5EF4-FFF2-40B4-BE49-F238E27FC236}">
                <a16:creationId xmlns:a16="http://schemas.microsoft.com/office/drawing/2014/main" id="{543E7E15-E311-9C41-BF2C-A4150D96B485}"/>
              </a:ext>
            </a:extLst>
          </p:cNvPr>
          <p:cNvSpPr/>
          <p:nvPr/>
        </p:nvSpPr>
        <p:spPr>
          <a:xfrm rot="16200000">
            <a:off x="8801031" y="1171481"/>
            <a:ext cx="940677" cy="465943"/>
          </a:xfrm>
          <a:prstGeom prst="rightArrow">
            <a:avLst/>
          </a:prstGeom>
          <a:solidFill>
            <a:srgbClr val="8F4F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15631" cy="1917206"/>
          </a:xfrm>
        </p:spPr>
        <p:txBody>
          <a:bodyPr/>
          <a:lstStyle/>
          <a:p>
            <a:r>
              <a:rPr lang="en-US" dirty="0"/>
              <a:t>eSign documents now</a:t>
            </a:r>
          </a:p>
        </p:txBody>
      </p:sp>
      <p:pic>
        <p:nvPicPr>
          <p:cNvPr id="13" name="Picture 2">
            <a:extLst>
              <a:ext uri="{FF2B5EF4-FFF2-40B4-BE49-F238E27FC236}">
                <a16:creationId xmlns:a16="http://schemas.microsoft.com/office/drawing/2014/main" id="{86704ABB-C7D1-644A-BD22-2F72E2393AF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413500" y="495299"/>
            <a:ext cx="5126053" cy="5003801"/>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11" name="Right Arrow 10">
            <a:extLst>
              <a:ext uri="{FF2B5EF4-FFF2-40B4-BE49-F238E27FC236}">
                <a16:creationId xmlns:a16="http://schemas.microsoft.com/office/drawing/2014/main" id="{185853FA-7D11-F647-9119-F1ABE73B564C}"/>
              </a:ext>
            </a:extLst>
          </p:cNvPr>
          <p:cNvSpPr/>
          <p:nvPr/>
        </p:nvSpPr>
        <p:spPr>
          <a:xfrm rot="18918168">
            <a:off x="5771656" y="1023442"/>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437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15631" cy="1917206"/>
          </a:xfrm>
        </p:spPr>
        <p:txBody>
          <a:bodyPr/>
          <a:lstStyle/>
          <a:p>
            <a:r>
              <a:rPr lang="en-US" dirty="0"/>
              <a:t>eSign documents now</a:t>
            </a:r>
          </a:p>
        </p:txBody>
      </p:sp>
      <p:pic>
        <p:nvPicPr>
          <p:cNvPr id="10" name="Picture 2">
            <a:extLst>
              <a:ext uri="{FF2B5EF4-FFF2-40B4-BE49-F238E27FC236}">
                <a16:creationId xmlns:a16="http://schemas.microsoft.com/office/drawing/2014/main" id="{A316B707-0745-0844-A092-ABBFD8CFE26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24150" y="546100"/>
            <a:ext cx="7631263" cy="4676929"/>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11" name="Right Arrow 10">
            <a:extLst>
              <a:ext uri="{FF2B5EF4-FFF2-40B4-BE49-F238E27FC236}">
                <a16:creationId xmlns:a16="http://schemas.microsoft.com/office/drawing/2014/main" id="{185853FA-7D11-F647-9119-F1ABE73B564C}"/>
              </a:ext>
            </a:extLst>
          </p:cNvPr>
          <p:cNvSpPr/>
          <p:nvPr/>
        </p:nvSpPr>
        <p:spPr>
          <a:xfrm rot="13363208">
            <a:off x="7263835" y="5024082"/>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666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15631" cy="1917206"/>
          </a:xfrm>
        </p:spPr>
        <p:txBody>
          <a:bodyPr/>
          <a:lstStyle/>
          <a:p>
            <a:r>
              <a:rPr lang="en-US" dirty="0"/>
              <a:t>eSign documents now</a:t>
            </a:r>
          </a:p>
        </p:txBody>
      </p:sp>
      <p:pic>
        <p:nvPicPr>
          <p:cNvPr id="5" name="Picture 2">
            <a:extLst>
              <a:ext uri="{FF2B5EF4-FFF2-40B4-BE49-F238E27FC236}">
                <a16:creationId xmlns:a16="http://schemas.microsoft.com/office/drawing/2014/main" id="{27DA3D5B-0F9D-404C-B8A9-454BCB5765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22107" y="641350"/>
            <a:ext cx="7988868" cy="464185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7" name="Right Arrow 6">
            <a:extLst>
              <a:ext uri="{FF2B5EF4-FFF2-40B4-BE49-F238E27FC236}">
                <a16:creationId xmlns:a16="http://schemas.microsoft.com/office/drawing/2014/main" id="{3D2D4C58-ED35-2F42-A207-E95179967552}"/>
              </a:ext>
            </a:extLst>
          </p:cNvPr>
          <p:cNvSpPr/>
          <p:nvPr/>
        </p:nvSpPr>
        <p:spPr>
          <a:xfrm>
            <a:off x="2450817" y="4859718"/>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20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1001-DEF6-1D47-B70E-B291B3DA62FA}"/>
              </a:ext>
            </a:extLst>
          </p:cNvPr>
          <p:cNvSpPr>
            <a:spLocks noGrp="1"/>
          </p:cNvSpPr>
          <p:nvPr>
            <p:ph type="title"/>
          </p:nvPr>
        </p:nvSpPr>
        <p:spPr>
          <a:xfrm>
            <a:off x="706969" y="508494"/>
            <a:ext cx="10698480" cy="468033"/>
          </a:xfrm>
        </p:spPr>
        <p:txBody>
          <a:bodyPr/>
          <a:lstStyle/>
          <a:p>
            <a:pPr>
              <a:tabLst>
                <a:tab pos="10056813" algn="r"/>
              </a:tabLst>
            </a:pPr>
            <a:r>
              <a:rPr lang="en-US" dirty="0">
                <a:latin typeface="Arial"/>
                <a:cs typeface="Arial"/>
              </a:rPr>
              <a:t>Maximum payment age 	</a:t>
            </a:r>
            <a:endParaRPr lang="en-US" dirty="0">
              <a:solidFill>
                <a:srgbClr val="8F4FDA"/>
              </a:solidFill>
              <a:latin typeface="Arial"/>
              <a:cs typeface="Arial"/>
            </a:endParaRPr>
          </a:p>
        </p:txBody>
      </p:sp>
      <p:sp>
        <p:nvSpPr>
          <p:cNvPr id="13" name="TextBox 12">
            <a:extLst>
              <a:ext uri="{FF2B5EF4-FFF2-40B4-BE49-F238E27FC236}">
                <a16:creationId xmlns:a16="http://schemas.microsoft.com/office/drawing/2014/main" id="{1EB8776E-6EC1-8641-9841-84D93E463EC6}"/>
              </a:ext>
            </a:extLst>
          </p:cNvPr>
          <p:cNvSpPr txBox="1"/>
          <p:nvPr/>
        </p:nvSpPr>
        <p:spPr>
          <a:xfrm>
            <a:off x="2630183" y="6212583"/>
            <a:ext cx="9196512" cy="230832"/>
          </a:xfrm>
          <a:prstGeom prst="rect">
            <a:avLst/>
          </a:prstGeom>
          <a:noFill/>
        </p:spPr>
        <p:txBody>
          <a:bodyPr wrap="square" lIns="0" rIns="0" rtlCol="0">
            <a:spAutoFit/>
          </a:bodyPr>
          <a:lstStyle/>
          <a:p>
            <a:pPr algn="r"/>
            <a:r>
              <a:rPr lang="en-US" sz="900" dirty="0">
                <a:solidFill>
                  <a:schemeClr val="bg1">
                    <a:lumMod val="85000"/>
                  </a:schemeClr>
                </a:solidFill>
                <a:latin typeface="Arial" panose="020B0604020202020204" pitchFamily="34" charset="0"/>
                <a:cs typeface="Arial" panose="020B0604020202020204" pitchFamily="34" charset="0"/>
              </a:rPr>
              <a:t>Premiums paid may exceed amount of coverage. For an estimate of the year the premiums may exceed the amount of coverage, divide the face amount by annual premium.</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956" y="361059"/>
            <a:ext cx="4295872" cy="5290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a:extLst>
              <a:ext uri="{FF2B5EF4-FFF2-40B4-BE49-F238E27FC236}">
                <a16:creationId xmlns:a16="http://schemas.microsoft.com/office/drawing/2014/main" id="{74959222-5FDE-48DD-BA85-4A120867D36E}"/>
              </a:ext>
            </a:extLst>
          </p:cNvPr>
          <p:cNvSpPr>
            <a:spLocks noGrp="1"/>
          </p:cNvSpPr>
          <p:nvPr>
            <p:ph idx="1"/>
          </p:nvPr>
        </p:nvSpPr>
        <p:spPr>
          <a:xfrm>
            <a:off x="1019593" y="1196804"/>
            <a:ext cx="5036616" cy="3618952"/>
          </a:xfrm>
        </p:spPr>
        <p:txBody>
          <a:bodyPr/>
          <a:lstStyle/>
          <a:p>
            <a:pPr>
              <a:spcBef>
                <a:spcPts val="2200"/>
              </a:spcBef>
            </a:pPr>
            <a:r>
              <a:rPr lang="en-US" dirty="0"/>
              <a:t>Premiums will be required to be paid to the maximum age shown in the chart to the right. </a:t>
            </a:r>
          </a:p>
          <a:p>
            <a:pPr>
              <a:spcBef>
                <a:spcPts val="2200"/>
              </a:spcBef>
            </a:pPr>
            <a:r>
              <a:rPr lang="en-US" dirty="0"/>
              <a:t>Maximum payment age varies by age, gender, and face amount. </a:t>
            </a:r>
          </a:p>
        </p:txBody>
      </p:sp>
    </p:spTree>
    <p:extLst>
      <p:ext uri="{BB962C8B-B14F-4D97-AF65-F5344CB8AC3E}">
        <p14:creationId xmlns:p14="http://schemas.microsoft.com/office/powerpoint/2010/main" val="194390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15631" cy="1917206"/>
          </a:xfrm>
        </p:spPr>
        <p:txBody>
          <a:bodyPr/>
          <a:lstStyle/>
          <a:p>
            <a:r>
              <a:rPr lang="en-US" dirty="0"/>
              <a:t>eSign documents now</a:t>
            </a:r>
          </a:p>
        </p:txBody>
      </p:sp>
      <p:pic>
        <p:nvPicPr>
          <p:cNvPr id="8" name="Picture 2">
            <a:extLst>
              <a:ext uri="{FF2B5EF4-FFF2-40B4-BE49-F238E27FC236}">
                <a16:creationId xmlns:a16="http://schemas.microsoft.com/office/drawing/2014/main" id="{90234652-D4EA-AA4B-901F-774F8C494AC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29297" y="635000"/>
            <a:ext cx="8248775" cy="483870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9" name="Right Arrow 8">
            <a:extLst>
              <a:ext uri="{FF2B5EF4-FFF2-40B4-BE49-F238E27FC236}">
                <a16:creationId xmlns:a16="http://schemas.microsoft.com/office/drawing/2014/main" id="{B62A2B3A-4347-704B-AA1B-502E73EA2742}"/>
              </a:ext>
            </a:extLst>
          </p:cNvPr>
          <p:cNvSpPr/>
          <p:nvPr/>
        </p:nvSpPr>
        <p:spPr>
          <a:xfrm rot="13323375">
            <a:off x="5425403" y="4321779"/>
            <a:ext cx="750988"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218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5211231" cy="520206"/>
          </a:xfrm>
        </p:spPr>
        <p:txBody>
          <a:bodyPr/>
          <a:lstStyle/>
          <a:p>
            <a:r>
              <a:rPr lang="en-US" dirty="0"/>
              <a:t>eSign documents now</a:t>
            </a:r>
          </a:p>
        </p:txBody>
      </p:sp>
      <p:pic>
        <p:nvPicPr>
          <p:cNvPr id="5" name="Picture 2">
            <a:extLst>
              <a:ext uri="{FF2B5EF4-FFF2-40B4-BE49-F238E27FC236}">
                <a16:creationId xmlns:a16="http://schemas.microsoft.com/office/drawing/2014/main" id="{DB00D3F3-0D06-7B4E-9671-DAD8730ABAA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061936"/>
            <a:ext cx="10820400" cy="4297464"/>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7" name="Right Arrow 6">
            <a:extLst>
              <a:ext uri="{FF2B5EF4-FFF2-40B4-BE49-F238E27FC236}">
                <a16:creationId xmlns:a16="http://schemas.microsoft.com/office/drawing/2014/main" id="{AEF9CDAD-5A13-2144-958B-F7419A4FA1C9}"/>
              </a:ext>
            </a:extLst>
          </p:cNvPr>
          <p:cNvSpPr/>
          <p:nvPr/>
        </p:nvSpPr>
        <p:spPr>
          <a:xfrm rot="16200000">
            <a:off x="9151436" y="1634367"/>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28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074331" cy="1333006"/>
          </a:xfrm>
        </p:spPr>
        <p:txBody>
          <a:bodyPr/>
          <a:lstStyle/>
          <a:p>
            <a:r>
              <a:rPr lang="en-US" dirty="0"/>
              <a:t>eSign documents now</a:t>
            </a:r>
          </a:p>
        </p:txBody>
      </p:sp>
      <p:pic>
        <p:nvPicPr>
          <p:cNvPr id="8" name="Picture 2">
            <a:extLst>
              <a:ext uri="{FF2B5EF4-FFF2-40B4-BE49-F238E27FC236}">
                <a16:creationId xmlns:a16="http://schemas.microsoft.com/office/drawing/2014/main" id="{D0D5E05A-6D31-5C41-AC42-50C7A719511F}"/>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2193" r="2468"/>
          <a:stretch/>
        </p:blipFill>
        <p:spPr bwMode="auto">
          <a:xfrm>
            <a:off x="3276599" y="960438"/>
            <a:ext cx="8280401" cy="458152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7728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71652-D72A-4F4D-BD63-244965B4A23B}"/>
              </a:ext>
            </a:extLst>
          </p:cNvPr>
          <p:cNvSpPr>
            <a:spLocks noGrp="1"/>
          </p:cNvSpPr>
          <p:nvPr>
            <p:ph sz="quarter" idx="10"/>
          </p:nvPr>
        </p:nvSpPr>
        <p:spPr>
          <a:xfrm>
            <a:off x="4064001" y="1730189"/>
            <a:ext cx="3517900" cy="3017520"/>
          </a:xfrm>
        </p:spPr>
        <p:txBody>
          <a:bodyPr>
            <a:normAutofit/>
          </a:bodyPr>
          <a:lstStyle/>
          <a:p>
            <a:pPr algn="ctr"/>
            <a:r>
              <a:rPr lang="en-US" altLang="en-US" sz="4800" dirty="0"/>
              <a:t>eSign Documents via Email</a:t>
            </a:r>
            <a:endParaRPr lang="en-US" sz="3200" dirty="0">
              <a:solidFill>
                <a:srgbClr val="E2DBF1"/>
              </a:solidFill>
            </a:endParaRPr>
          </a:p>
        </p:txBody>
      </p:sp>
    </p:spTree>
    <p:extLst>
      <p:ext uri="{BB962C8B-B14F-4D97-AF65-F5344CB8AC3E}">
        <p14:creationId xmlns:p14="http://schemas.microsoft.com/office/powerpoint/2010/main" val="216416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5630331" cy="1333006"/>
          </a:xfrm>
        </p:spPr>
        <p:txBody>
          <a:bodyPr/>
          <a:lstStyle/>
          <a:p>
            <a:r>
              <a:rPr lang="en-US" dirty="0"/>
              <a:t>eSign documents via email</a:t>
            </a:r>
          </a:p>
        </p:txBody>
      </p:sp>
      <p:pic>
        <p:nvPicPr>
          <p:cNvPr id="4" name="Picture 2">
            <a:extLst>
              <a:ext uri="{FF2B5EF4-FFF2-40B4-BE49-F238E27FC236}">
                <a16:creationId xmlns:a16="http://schemas.microsoft.com/office/drawing/2014/main" id="{3DE4E2DC-7871-1C43-B6AC-BF3D57A2649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84024" y="1414463"/>
            <a:ext cx="8818889" cy="3500437"/>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a:extLst>
              <a:ext uri="{FF2B5EF4-FFF2-40B4-BE49-F238E27FC236}">
                <a16:creationId xmlns:a16="http://schemas.microsoft.com/office/drawing/2014/main" id="{8A9C881E-3A2D-D640-AB58-4F63407F56B3}"/>
              </a:ext>
            </a:extLst>
          </p:cNvPr>
          <p:cNvSpPr/>
          <p:nvPr/>
        </p:nvSpPr>
        <p:spPr>
          <a:xfrm flipH="1">
            <a:off x="10655300" y="4228295"/>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197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556931" cy="2145806"/>
          </a:xfrm>
        </p:spPr>
        <p:txBody>
          <a:bodyPr/>
          <a:lstStyle/>
          <a:p>
            <a:r>
              <a:rPr lang="en-US" dirty="0"/>
              <a:t>eSign documents via email</a:t>
            </a:r>
          </a:p>
        </p:txBody>
      </p:sp>
      <p:pic>
        <p:nvPicPr>
          <p:cNvPr id="7" name="Picture 3">
            <a:extLst>
              <a:ext uri="{FF2B5EF4-FFF2-40B4-BE49-F238E27FC236}">
                <a16:creationId xmlns:a16="http://schemas.microsoft.com/office/drawing/2014/main" id="{3C470D94-8C25-2441-99B9-9A65745C576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43574" y="697304"/>
            <a:ext cx="7526125" cy="4544622"/>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8" name="Right Arrow 7">
            <a:extLst>
              <a:ext uri="{FF2B5EF4-FFF2-40B4-BE49-F238E27FC236}">
                <a16:creationId xmlns:a16="http://schemas.microsoft.com/office/drawing/2014/main" id="{E701225B-F1CE-F44B-9E3B-2E38A0BAA199}"/>
              </a:ext>
            </a:extLst>
          </p:cNvPr>
          <p:cNvSpPr/>
          <p:nvPr/>
        </p:nvSpPr>
        <p:spPr>
          <a:xfrm>
            <a:off x="3479800" y="4254500"/>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14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5592231" cy="571006"/>
          </a:xfrm>
        </p:spPr>
        <p:txBody>
          <a:bodyPr/>
          <a:lstStyle/>
          <a:p>
            <a:r>
              <a:rPr lang="en-US" dirty="0"/>
              <a:t>eSign documents via email</a:t>
            </a:r>
          </a:p>
        </p:txBody>
      </p:sp>
      <p:pic>
        <p:nvPicPr>
          <p:cNvPr id="5" name="Picture 2">
            <a:extLst>
              <a:ext uri="{FF2B5EF4-FFF2-40B4-BE49-F238E27FC236}">
                <a16:creationId xmlns:a16="http://schemas.microsoft.com/office/drawing/2014/main" id="{3064C32D-40B9-4548-A855-CF537BB6FBC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1245287"/>
            <a:ext cx="9140825" cy="4014101"/>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8" name="Right Arrow 7">
            <a:extLst>
              <a:ext uri="{FF2B5EF4-FFF2-40B4-BE49-F238E27FC236}">
                <a16:creationId xmlns:a16="http://schemas.microsoft.com/office/drawing/2014/main" id="{E701225B-F1CE-F44B-9E3B-2E38A0BAA199}"/>
              </a:ext>
            </a:extLst>
          </p:cNvPr>
          <p:cNvSpPr/>
          <p:nvPr/>
        </p:nvSpPr>
        <p:spPr>
          <a:xfrm flipH="1">
            <a:off x="10642600" y="4495800"/>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942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86E77E9-0B51-7844-9387-E028F078C81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90680" y="565150"/>
            <a:ext cx="8101246" cy="473075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264831" cy="2945906"/>
          </a:xfrm>
        </p:spPr>
        <p:txBody>
          <a:bodyPr/>
          <a:lstStyle/>
          <a:p>
            <a:r>
              <a:rPr lang="en-US" dirty="0"/>
              <a:t>eSign documents via email</a:t>
            </a:r>
          </a:p>
        </p:txBody>
      </p:sp>
      <p:sp>
        <p:nvSpPr>
          <p:cNvPr id="5" name="Right Arrow 4">
            <a:extLst>
              <a:ext uri="{FF2B5EF4-FFF2-40B4-BE49-F238E27FC236}">
                <a16:creationId xmlns:a16="http://schemas.microsoft.com/office/drawing/2014/main" id="{8A9C881E-3A2D-D640-AB58-4F63407F56B3}"/>
              </a:ext>
            </a:extLst>
          </p:cNvPr>
          <p:cNvSpPr/>
          <p:nvPr/>
        </p:nvSpPr>
        <p:spPr>
          <a:xfrm>
            <a:off x="8610600" y="4685495"/>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59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E98301BC-2CF2-DC44-893F-563D7EE9CE1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82532" y="546100"/>
            <a:ext cx="8617331" cy="481647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074331" cy="1841006"/>
          </a:xfrm>
        </p:spPr>
        <p:txBody>
          <a:bodyPr/>
          <a:lstStyle/>
          <a:p>
            <a:r>
              <a:rPr lang="en-US" dirty="0"/>
              <a:t>eSign documents via email</a:t>
            </a:r>
          </a:p>
        </p:txBody>
      </p:sp>
    </p:spTree>
    <p:extLst>
      <p:ext uri="{BB962C8B-B14F-4D97-AF65-F5344CB8AC3E}">
        <p14:creationId xmlns:p14="http://schemas.microsoft.com/office/powerpoint/2010/main" val="380380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B6CCCC1-D99C-CC49-8987-1DD0F20BCAF4}"/>
              </a:ext>
            </a:extLst>
          </p:cNvPr>
          <p:cNvSpPr>
            <a:spLocks noGrp="1"/>
          </p:cNvSpPr>
          <p:nvPr>
            <p:ph sz="quarter" idx="10"/>
          </p:nvPr>
        </p:nvSpPr>
        <p:spPr/>
        <p:txBody>
          <a:bodyPr>
            <a:noAutofit/>
          </a:bodyPr>
          <a:lstStyle/>
          <a:p>
            <a:pPr algn="ctr"/>
            <a:r>
              <a:rPr lang="en-US" altLang="en-US" sz="4800" dirty="0"/>
              <a:t>Online Application Process</a:t>
            </a:r>
            <a:br>
              <a:rPr lang="en-US" altLang="en-US" sz="4800" dirty="0"/>
            </a:br>
            <a:r>
              <a:rPr lang="en-US" altLang="en-US" sz="4800" dirty="0"/>
              <a:t>Voice Signature</a:t>
            </a:r>
            <a:endParaRPr lang="en-US" sz="3600" b="1" dirty="0"/>
          </a:p>
        </p:txBody>
      </p:sp>
    </p:spTree>
    <p:extLst>
      <p:ext uri="{BB962C8B-B14F-4D97-AF65-F5344CB8AC3E}">
        <p14:creationId xmlns:p14="http://schemas.microsoft.com/office/powerpoint/2010/main" val="255682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B86187-592B-354B-B562-C57FE988ED54}"/>
              </a:ext>
            </a:extLst>
          </p:cNvPr>
          <p:cNvSpPr>
            <a:spLocks noGrp="1"/>
          </p:cNvSpPr>
          <p:nvPr>
            <p:ph idx="1"/>
          </p:nvPr>
        </p:nvSpPr>
        <p:spPr>
          <a:xfrm>
            <a:off x="705394" y="1763486"/>
            <a:ext cx="10411785" cy="3764827"/>
          </a:xfrm>
        </p:spPr>
        <p:txBody>
          <a:bodyPr>
            <a:normAutofit/>
          </a:bodyPr>
          <a:lstStyle/>
          <a:p>
            <a:r>
              <a:rPr lang="en-US" dirty="0">
                <a:solidFill>
                  <a:srgbClr val="333333"/>
                </a:solidFill>
              </a:rPr>
              <a:t>Insured must be Owner</a:t>
            </a:r>
          </a:p>
          <a:p>
            <a:r>
              <a:rPr lang="en-US" dirty="0">
                <a:solidFill>
                  <a:srgbClr val="333333"/>
                </a:solidFill>
              </a:rPr>
              <a:t>Payor can be different than Insured</a:t>
            </a:r>
          </a:p>
          <a:p>
            <a:r>
              <a:rPr lang="en-US" dirty="0">
                <a:solidFill>
                  <a:srgbClr val="333333"/>
                </a:solidFill>
              </a:rPr>
              <a:t>Social Security number will be required</a:t>
            </a:r>
          </a:p>
          <a:p>
            <a:r>
              <a:rPr lang="en-US" dirty="0">
                <a:solidFill>
                  <a:srgbClr val="333333"/>
                </a:solidFill>
              </a:rPr>
              <a:t>Only one policy per Owner/Insured in a twelve-month period</a:t>
            </a:r>
          </a:p>
          <a:p>
            <a:r>
              <a:rPr lang="en-US" dirty="0">
                <a:solidFill>
                  <a:srgbClr val="333333"/>
                </a:solidFill>
              </a:rPr>
              <a:t>Insured can get no more than $25k total in GI insurance from American General Life Insurance</a:t>
            </a:r>
          </a:p>
          <a:p>
            <a:r>
              <a:rPr lang="en-US" dirty="0">
                <a:solidFill>
                  <a:srgbClr val="333333"/>
                </a:solidFill>
              </a:rPr>
              <a:t>No replacement or conversion into this product allowed</a:t>
            </a:r>
          </a:p>
          <a:p>
            <a:r>
              <a:rPr lang="en-US" dirty="0">
                <a:solidFill>
                  <a:srgbClr val="333333"/>
                </a:solidFill>
              </a:rPr>
              <a:t>Payment options include bank draft, credit card, and social security debit card</a:t>
            </a:r>
          </a:p>
          <a:p>
            <a:r>
              <a:rPr lang="en-US" dirty="0">
                <a:solidFill>
                  <a:srgbClr val="333333"/>
                </a:solidFill>
              </a:rPr>
              <a:t>Payment date can be scheduled to match policy effective date on bank draft only </a:t>
            </a:r>
          </a:p>
        </p:txBody>
      </p:sp>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p:txBody>
          <a:bodyPr/>
          <a:lstStyle/>
          <a:p>
            <a:r>
              <a:rPr lang="en-US" dirty="0"/>
              <a:t>GIWL product requirements</a:t>
            </a:r>
          </a:p>
        </p:txBody>
      </p:sp>
      <p:sp>
        <p:nvSpPr>
          <p:cNvPr id="4" name="Text Placeholder 3">
            <a:extLst>
              <a:ext uri="{FF2B5EF4-FFF2-40B4-BE49-F238E27FC236}">
                <a16:creationId xmlns:a16="http://schemas.microsoft.com/office/drawing/2014/main" id="{B8A1884C-DC15-AA4A-B779-4AFB8AB76016}"/>
              </a:ext>
            </a:extLst>
          </p:cNvPr>
          <p:cNvSpPr>
            <a:spLocks noGrp="1"/>
          </p:cNvSpPr>
          <p:nvPr>
            <p:ph type="body" sz="quarter" idx="13"/>
          </p:nvPr>
        </p:nvSpPr>
        <p:spPr/>
        <p:txBody>
          <a:bodyPr/>
          <a:lstStyle/>
          <a:p>
            <a:pPr>
              <a:lnSpc>
                <a:spcPct val="100000"/>
              </a:lnSpc>
            </a:pPr>
            <a:r>
              <a:rPr lang="en-US" dirty="0"/>
              <a:t>Product Requirements</a:t>
            </a:r>
          </a:p>
        </p:txBody>
      </p:sp>
    </p:spTree>
    <p:extLst>
      <p:ext uri="{BB962C8B-B14F-4D97-AF65-F5344CB8AC3E}">
        <p14:creationId xmlns:p14="http://schemas.microsoft.com/office/powerpoint/2010/main" val="411824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4590245" cy="1841006"/>
          </a:xfrm>
        </p:spPr>
        <p:txBody>
          <a:bodyPr/>
          <a:lstStyle/>
          <a:p>
            <a:r>
              <a:rPr lang="en-US" dirty="0"/>
              <a:t>Obtain voice signature</a:t>
            </a:r>
          </a:p>
        </p:txBody>
      </p:sp>
      <p:pic>
        <p:nvPicPr>
          <p:cNvPr id="5" name="Picture 4">
            <a:extLst>
              <a:ext uri="{FF2B5EF4-FFF2-40B4-BE49-F238E27FC236}">
                <a16:creationId xmlns:a16="http://schemas.microsoft.com/office/drawing/2014/main" id="{2B9BD262-2DA8-F94D-A8BB-20016586E50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5350" y="1502980"/>
            <a:ext cx="9718721" cy="3741354"/>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9" name="Right Arrow 8">
            <a:extLst>
              <a:ext uri="{FF2B5EF4-FFF2-40B4-BE49-F238E27FC236}">
                <a16:creationId xmlns:a16="http://schemas.microsoft.com/office/drawing/2014/main" id="{4EADB3AC-038A-9742-80A6-162FC9AA3D88}"/>
              </a:ext>
            </a:extLst>
          </p:cNvPr>
          <p:cNvSpPr/>
          <p:nvPr/>
        </p:nvSpPr>
        <p:spPr>
          <a:xfrm flipH="1">
            <a:off x="10318529" y="4495799"/>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969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66878EF-AC0D-5449-ABC7-E98925C31E7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13576" y="615840"/>
            <a:ext cx="8085137" cy="474345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074331" cy="1841006"/>
          </a:xfrm>
        </p:spPr>
        <p:txBody>
          <a:bodyPr/>
          <a:lstStyle/>
          <a:p>
            <a:r>
              <a:rPr lang="en-US" dirty="0"/>
              <a:t>Obtain voice signature</a:t>
            </a:r>
          </a:p>
        </p:txBody>
      </p:sp>
      <p:sp>
        <p:nvSpPr>
          <p:cNvPr id="7" name="Right Arrow 6">
            <a:extLst>
              <a:ext uri="{FF2B5EF4-FFF2-40B4-BE49-F238E27FC236}">
                <a16:creationId xmlns:a16="http://schemas.microsoft.com/office/drawing/2014/main" id="{6511F519-E097-9741-9C20-75BA36714443}"/>
              </a:ext>
            </a:extLst>
          </p:cNvPr>
          <p:cNvSpPr/>
          <p:nvPr/>
        </p:nvSpPr>
        <p:spPr>
          <a:xfrm>
            <a:off x="8384626" y="4727027"/>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181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4695348" cy="565751"/>
          </a:xfrm>
        </p:spPr>
        <p:txBody>
          <a:bodyPr/>
          <a:lstStyle/>
          <a:p>
            <a:r>
              <a:rPr lang="en-US" dirty="0"/>
              <a:t>Obtain voice signature</a:t>
            </a:r>
          </a:p>
        </p:txBody>
      </p:sp>
      <p:pic>
        <p:nvPicPr>
          <p:cNvPr id="5" name="Picture 2">
            <a:extLst>
              <a:ext uri="{FF2B5EF4-FFF2-40B4-BE49-F238E27FC236}">
                <a16:creationId xmlns:a16="http://schemas.microsoft.com/office/drawing/2014/main" id="{C8BC62AB-340D-1746-ACE8-96489075C64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7644" y="1657843"/>
            <a:ext cx="9851833" cy="3292529"/>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7" name="Right Arrow 6">
            <a:extLst>
              <a:ext uri="{FF2B5EF4-FFF2-40B4-BE49-F238E27FC236}">
                <a16:creationId xmlns:a16="http://schemas.microsoft.com/office/drawing/2014/main" id="{9846EEFF-C5CD-6A47-8D53-E89D4627C110}"/>
              </a:ext>
            </a:extLst>
          </p:cNvPr>
          <p:cNvSpPr/>
          <p:nvPr/>
        </p:nvSpPr>
        <p:spPr>
          <a:xfrm>
            <a:off x="7512268" y="4117427"/>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872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074331" cy="1841006"/>
          </a:xfrm>
        </p:spPr>
        <p:txBody>
          <a:bodyPr/>
          <a:lstStyle/>
          <a:p>
            <a:r>
              <a:rPr lang="en-US" dirty="0"/>
              <a:t>Obtain voice signature</a:t>
            </a:r>
          </a:p>
        </p:txBody>
      </p:sp>
      <p:pic>
        <p:nvPicPr>
          <p:cNvPr id="5" name="Picture 2">
            <a:extLst>
              <a:ext uri="{FF2B5EF4-FFF2-40B4-BE49-F238E27FC236}">
                <a16:creationId xmlns:a16="http://schemas.microsoft.com/office/drawing/2014/main" id="{9E5DC373-E1CC-864B-8DCA-1793810993B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0" y="510921"/>
            <a:ext cx="7068207" cy="510965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10" name="Right Arrow 9">
            <a:extLst>
              <a:ext uri="{FF2B5EF4-FFF2-40B4-BE49-F238E27FC236}">
                <a16:creationId xmlns:a16="http://schemas.microsoft.com/office/drawing/2014/main" id="{AE60E8AB-C07D-2E4E-B041-A3BD03390172}"/>
              </a:ext>
            </a:extLst>
          </p:cNvPr>
          <p:cNvSpPr/>
          <p:nvPr/>
        </p:nvSpPr>
        <p:spPr>
          <a:xfrm>
            <a:off x="8079827" y="5073869"/>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965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074331" cy="1841006"/>
          </a:xfrm>
        </p:spPr>
        <p:txBody>
          <a:bodyPr/>
          <a:lstStyle/>
          <a:p>
            <a:r>
              <a:rPr lang="en-US" dirty="0"/>
              <a:t>Obtain voice signature</a:t>
            </a:r>
          </a:p>
        </p:txBody>
      </p:sp>
      <p:pic>
        <p:nvPicPr>
          <p:cNvPr id="4" name="Picture 2">
            <a:extLst>
              <a:ext uri="{FF2B5EF4-FFF2-40B4-BE49-F238E27FC236}">
                <a16:creationId xmlns:a16="http://schemas.microsoft.com/office/drawing/2014/main" id="{0219A114-D551-D744-955B-74C44BA8974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42541" y="820628"/>
            <a:ext cx="8758636" cy="4550157"/>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0606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36608F-E0D4-A140-B0BE-8482CEF2619B}"/>
              </a:ext>
            </a:extLst>
          </p:cNvPr>
          <p:cNvSpPr>
            <a:spLocks noGrp="1"/>
          </p:cNvSpPr>
          <p:nvPr>
            <p:ph idx="1"/>
          </p:nvPr>
        </p:nvSpPr>
        <p:spPr>
          <a:xfrm>
            <a:off x="599090" y="2427889"/>
            <a:ext cx="10993820" cy="630621"/>
          </a:xfrm>
        </p:spPr>
        <p:txBody>
          <a:bodyPr numCol="4" spcCol="274320">
            <a:noAutofit/>
          </a:bodyPr>
          <a:lstStyle/>
          <a:p>
            <a:pPr marL="0" indent="0" algn="ctr">
              <a:buNone/>
            </a:pPr>
            <a:r>
              <a:rPr lang="en-US" dirty="0">
                <a:solidFill>
                  <a:srgbClr val="333333"/>
                </a:solidFill>
              </a:rPr>
              <a:t>Consumer</a:t>
            </a:r>
            <a:br>
              <a:rPr lang="en-US" sz="2000" dirty="0">
                <a:solidFill>
                  <a:srgbClr val="333333"/>
                </a:solidFill>
              </a:rPr>
            </a:br>
            <a:r>
              <a:rPr lang="en-US" sz="2000" dirty="0">
                <a:solidFill>
                  <a:srgbClr val="333333"/>
                </a:solidFill>
              </a:rPr>
              <a:t>Brochure </a:t>
            </a:r>
          </a:p>
          <a:p>
            <a:pPr marL="0" indent="0" algn="ctr">
              <a:buNone/>
            </a:pPr>
            <a:r>
              <a:rPr lang="en-US" dirty="0">
                <a:solidFill>
                  <a:srgbClr val="333333"/>
                </a:solidFill>
              </a:rPr>
              <a:t>Producer        </a:t>
            </a:r>
            <a:r>
              <a:rPr lang="en-US" sz="2000" dirty="0">
                <a:solidFill>
                  <a:srgbClr val="333333"/>
                </a:solidFill>
              </a:rPr>
              <a:t>Guide</a:t>
            </a:r>
            <a:br>
              <a:rPr lang="en-US" dirty="0">
                <a:solidFill>
                  <a:srgbClr val="333333"/>
                </a:solidFill>
              </a:rPr>
            </a:br>
            <a:r>
              <a:rPr lang="en-US" dirty="0">
                <a:solidFill>
                  <a:srgbClr val="333333"/>
                </a:solidFill>
              </a:rPr>
              <a:t>                       Rate Calculator </a:t>
            </a:r>
            <a:r>
              <a:rPr lang="en-US" sz="1600" dirty="0">
                <a:solidFill>
                  <a:srgbClr val="333333"/>
                </a:solidFill>
              </a:rPr>
              <a:t> </a:t>
            </a:r>
            <a:br>
              <a:rPr lang="en-US" sz="1600" dirty="0">
                <a:solidFill>
                  <a:srgbClr val="333333"/>
                </a:solidFill>
              </a:rPr>
            </a:br>
            <a:r>
              <a:rPr lang="en-US" sz="2000" dirty="0">
                <a:solidFill>
                  <a:srgbClr val="333333"/>
                </a:solidFill>
              </a:rPr>
              <a:t>Max. Payment Age</a:t>
            </a:r>
          </a:p>
          <a:p>
            <a:pPr marL="0" indent="0" algn="ctr">
              <a:buNone/>
            </a:pPr>
            <a:r>
              <a:rPr lang="en-US" dirty="0">
                <a:solidFill>
                  <a:srgbClr val="333333"/>
                </a:solidFill>
              </a:rPr>
              <a:t>Agent Recruiting </a:t>
            </a:r>
            <a:r>
              <a:rPr lang="en-US" sz="2000" dirty="0">
                <a:solidFill>
                  <a:srgbClr val="333333"/>
                </a:solidFill>
              </a:rPr>
              <a:t>Flyer</a:t>
            </a:r>
          </a:p>
        </p:txBody>
      </p:sp>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p:txBody>
          <a:bodyPr/>
          <a:lstStyle/>
          <a:p>
            <a:r>
              <a:rPr lang="en-US" dirty="0"/>
              <a:t>Marketing material</a:t>
            </a:r>
            <a:br>
              <a:rPr lang="en-US" sz="2400" dirty="0"/>
            </a:br>
            <a:endParaRPr lang="en-US" sz="2400" dirty="0"/>
          </a:p>
        </p:txBody>
      </p:sp>
      <p:pic>
        <p:nvPicPr>
          <p:cNvPr id="4" name="Picture 2">
            <a:extLst>
              <a:ext uri="{FF2B5EF4-FFF2-40B4-BE49-F238E27FC236}">
                <a16:creationId xmlns:a16="http://schemas.microsoft.com/office/drawing/2014/main" id="{AB5200BA-1643-644B-B42E-C91951A10BF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23229" y="3154604"/>
            <a:ext cx="1828800" cy="234837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00D7DA55-36CD-5C4C-9190-D88D3E7B88B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557187" y="3136137"/>
            <a:ext cx="1828800" cy="2366842"/>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AF2A4EC3-4CF4-E343-BAD2-CAAF8764AAC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448798" y="3126264"/>
            <a:ext cx="1828800" cy="2376715"/>
          </a:xfrm>
          <a:prstGeom prst="rect">
            <a:avLst/>
          </a:prstGeom>
          <a:noFill/>
          <a:ln w="9525">
            <a:noFill/>
            <a:miter lim="800000"/>
            <a:headEnd/>
            <a:tailEnd/>
          </a:ln>
          <a:effectLst>
            <a:outerShdw blurRad="190500" dist="38100" dir="8100000" algn="tr" rotWithShape="0">
              <a:prstClr val="black">
                <a:alpha val="25000"/>
              </a:prstClr>
            </a:outerShdw>
          </a:effectLst>
        </p:spPr>
      </p:pic>
      <p:pic>
        <p:nvPicPr>
          <p:cNvPr id="10" name="Picture 9">
            <a:extLst>
              <a:ext uri="{FF2B5EF4-FFF2-40B4-BE49-F238E27FC236}">
                <a16:creationId xmlns:a16="http://schemas.microsoft.com/office/drawing/2014/main" id="{5C63D654-839C-7545-917C-DCD8279AF0A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63151" y="3132447"/>
            <a:ext cx="1828800" cy="2370532"/>
          </a:xfrm>
          <a:prstGeom prst="rect">
            <a:avLst/>
          </a:prstGeom>
          <a:noFill/>
          <a:ln w="9525">
            <a:noFill/>
            <a:miter lim="800000"/>
            <a:headEnd/>
            <a:tailEnd/>
          </a:ln>
          <a:effectLst>
            <a:outerShdw blurRad="190500" dist="38100" dir="8100000" algn="tr" rotWithShape="0">
              <a:prstClr val="black">
                <a:alpha val="25000"/>
              </a:prstClr>
            </a:outerShdw>
          </a:effectLst>
        </p:spPr>
      </p:pic>
      <p:sp>
        <p:nvSpPr>
          <p:cNvPr id="11" name="Title 5">
            <a:extLst>
              <a:ext uri="{FF2B5EF4-FFF2-40B4-BE49-F238E27FC236}">
                <a16:creationId xmlns:a16="http://schemas.microsoft.com/office/drawing/2014/main" id="{458BED34-32A6-544E-A6DC-776532D0CEDA}"/>
              </a:ext>
            </a:extLst>
          </p:cNvPr>
          <p:cNvSpPr txBox="1">
            <a:spLocks/>
          </p:cNvSpPr>
          <p:nvPr/>
        </p:nvSpPr>
        <p:spPr>
          <a:xfrm>
            <a:off x="640078" y="1497724"/>
            <a:ext cx="10952831" cy="551793"/>
          </a:xfrm>
          <a:prstGeom prst="rect">
            <a:avLst/>
          </a:prstGeom>
          <a:solidFill>
            <a:srgbClr val="8F4FDA"/>
          </a:solidFill>
        </p:spPr>
        <p:txBody>
          <a:bodyPr vert="horz" lIns="0" tIns="0" rIns="0" bIns="0" rtlCol="0" anchor="ctr">
            <a:noAutofit/>
          </a:bodyPr>
          <a:lstStyle>
            <a:lvl1pPr algn="l" defTabSz="914354" rtl="0" eaLnBrk="1" latinLnBrk="0" hangingPunct="1">
              <a:lnSpc>
                <a:spcPct val="90000"/>
              </a:lnSpc>
              <a:spcBef>
                <a:spcPct val="0"/>
              </a:spcBef>
              <a:buNone/>
              <a:defRPr lang="en-US" sz="3200" b="0" i="0" kern="1200" dirty="0">
                <a:solidFill>
                  <a:srgbClr val="001871"/>
                </a:solidFill>
                <a:latin typeface="Arial" panose="020B0604020202020204" pitchFamily="34" charset="0"/>
                <a:ea typeface="+mj-ea"/>
                <a:cs typeface="Arial" panose="020B0604020202020204" pitchFamily="34" charset="0"/>
              </a:defRPr>
            </a:lvl1pPr>
          </a:lstStyle>
          <a:p>
            <a:pPr algn="ctr"/>
            <a:r>
              <a:rPr lang="en-US" sz="2400" dirty="0">
                <a:solidFill>
                  <a:schemeClr val="bg1"/>
                </a:solidFill>
              </a:rPr>
              <a:t>GIWL Playbook: www.aig.com/GIWLPlaybook</a:t>
            </a:r>
          </a:p>
        </p:txBody>
      </p:sp>
    </p:spTree>
    <p:extLst>
      <p:ext uri="{BB962C8B-B14F-4D97-AF65-F5344CB8AC3E}">
        <p14:creationId xmlns:p14="http://schemas.microsoft.com/office/powerpoint/2010/main" val="423277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5527576" cy="522516"/>
          </a:xfrm>
        </p:spPr>
        <p:txBody>
          <a:bodyPr/>
          <a:lstStyle/>
          <a:p>
            <a:r>
              <a:rPr lang="en-US" dirty="0"/>
              <a:t>State availability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1" y="1735077"/>
            <a:ext cx="10668000" cy="2516248"/>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71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p:txBody>
          <a:bodyPr/>
          <a:lstStyle/>
          <a:p>
            <a:pPr>
              <a:lnSpc>
                <a:spcPct val="100000"/>
              </a:lnSpc>
              <a:spcBef>
                <a:spcPts val="2200"/>
              </a:spcBef>
              <a:spcAft>
                <a:spcPts val="0"/>
              </a:spcAft>
            </a:pPr>
            <a:r>
              <a:rPr lang="en-US" sz="2000" dirty="0">
                <a:solidFill>
                  <a:srgbClr val="333333"/>
                </a:solidFill>
              </a:rPr>
              <a:t>If you are writing a case in PA </a:t>
            </a:r>
            <a:r>
              <a:rPr lang="en-US" sz="2000" u="sng" dirty="0">
                <a:solidFill>
                  <a:srgbClr val="333333"/>
                </a:solidFill>
              </a:rPr>
              <a:t>and</a:t>
            </a:r>
            <a:r>
              <a:rPr lang="en-US" sz="2000" dirty="0">
                <a:solidFill>
                  <a:srgbClr val="333333"/>
                </a:solidFill>
              </a:rPr>
              <a:t> using the “Download—Fax in Process”:</a:t>
            </a:r>
          </a:p>
          <a:p>
            <a:pPr>
              <a:lnSpc>
                <a:spcPct val="100000"/>
              </a:lnSpc>
              <a:spcBef>
                <a:spcPts val="2200"/>
              </a:spcBef>
              <a:spcAft>
                <a:spcPts val="0"/>
              </a:spcAft>
            </a:pPr>
            <a:r>
              <a:rPr lang="en-US" sz="2000" dirty="0">
                <a:solidFill>
                  <a:srgbClr val="333333"/>
                </a:solidFill>
              </a:rPr>
              <a:t>Need to have the cash value figures for the PA Disclosure Form</a:t>
            </a:r>
          </a:p>
          <a:p>
            <a:pPr>
              <a:lnSpc>
                <a:spcPct val="100000"/>
              </a:lnSpc>
              <a:spcBef>
                <a:spcPts val="2200"/>
              </a:spcBef>
              <a:spcAft>
                <a:spcPts val="0"/>
              </a:spcAft>
            </a:pPr>
            <a:r>
              <a:rPr lang="en-US" sz="2000" dirty="0">
                <a:solidFill>
                  <a:srgbClr val="333333"/>
                </a:solidFill>
              </a:rPr>
              <a:t>Please use the following process:</a:t>
            </a:r>
          </a:p>
          <a:p>
            <a:pPr lvl="1">
              <a:lnSpc>
                <a:spcPct val="100000"/>
              </a:lnSpc>
              <a:spcAft>
                <a:spcPts val="0"/>
              </a:spcAft>
            </a:pPr>
            <a:r>
              <a:rPr lang="en-US" sz="1600" dirty="0">
                <a:solidFill>
                  <a:srgbClr val="333333"/>
                </a:solidFill>
              </a:rPr>
              <a:t>Call 877-399-7747 option 1 to speak to a rep to get the figures</a:t>
            </a:r>
          </a:p>
          <a:p>
            <a:pPr lvl="1">
              <a:lnSpc>
                <a:spcPct val="100000"/>
              </a:lnSpc>
              <a:spcAft>
                <a:spcPts val="0"/>
              </a:spcAft>
            </a:pPr>
            <a:r>
              <a:rPr lang="en-US" sz="1600" dirty="0">
                <a:solidFill>
                  <a:srgbClr val="333333"/>
                </a:solidFill>
              </a:rPr>
              <a:t>May also email the request to: </a:t>
            </a:r>
            <a:r>
              <a:rPr lang="en-US" sz="1600" u="sng" dirty="0">
                <a:solidFill>
                  <a:srgbClr val="001871"/>
                </a:solidFill>
              </a:rPr>
              <a:t>internal.lifesales@aglife.com</a:t>
            </a:r>
          </a:p>
          <a:p>
            <a:pPr lvl="1">
              <a:lnSpc>
                <a:spcPct val="100000"/>
              </a:lnSpc>
              <a:spcAft>
                <a:spcPts val="0"/>
              </a:spcAft>
            </a:pPr>
            <a:r>
              <a:rPr lang="en-US" sz="1600" dirty="0">
                <a:solidFill>
                  <a:srgbClr val="333333"/>
                </a:solidFill>
              </a:rPr>
              <a:t>Contact info is also listed on the GIWL website</a:t>
            </a:r>
          </a:p>
          <a:p>
            <a:pPr>
              <a:lnSpc>
                <a:spcPct val="100000"/>
              </a:lnSpc>
              <a:spcBef>
                <a:spcPts val="2200"/>
              </a:spcBef>
              <a:spcAft>
                <a:spcPts val="0"/>
              </a:spcAft>
            </a:pPr>
            <a:r>
              <a:rPr lang="en-US" sz="2000" dirty="0">
                <a:solidFill>
                  <a:srgbClr val="333333"/>
                </a:solidFill>
              </a:rPr>
              <a:t>If you are utilizing the electronic application process the DOES NOT apply. </a:t>
            </a:r>
            <a:br>
              <a:rPr lang="en-US" sz="2000" dirty="0">
                <a:solidFill>
                  <a:srgbClr val="333333"/>
                </a:solidFill>
              </a:rPr>
            </a:br>
            <a:r>
              <a:rPr lang="en-US" sz="2000" dirty="0">
                <a:solidFill>
                  <a:srgbClr val="333333"/>
                </a:solidFill>
              </a:rPr>
              <a:t>The system will automatically generate the required numbers for you.</a:t>
            </a:r>
          </a:p>
        </p:txBody>
      </p:sp>
      <p:sp>
        <p:nvSpPr>
          <p:cNvPr id="2" name="Title 1">
            <a:extLst>
              <a:ext uri="{FF2B5EF4-FFF2-40B4-BE49-F238E27FC236}">
                <a16:creationId xmlns:a16="http://schemas.microsoft.com/office/drawing/2014/main" id="{181BB62A-9E32-2245-BEA3-896542EFCE6E}"/>
              </a:ext>
            </a:extLst>
          </p:cNvPr>
          <p:cNvSpPr>
            <a:spLocks noGrp="1"/>
          </p:cNvSpPr>
          <p:nvPr>
            <p:ph type="title"/>
          </p:nvPr>
        </p:nvSpPr>
        <p:spPr/>
        <p:txBody>
          <a:bodyPr/>
          <a:lstStyle/>
          <a:p>
            <a:r>
              <a:rPr lang="en-US" dirty="0"/>
              <a:t>Doing business in PA?</a:t>
            </a:r>
          </a:p>
        </p:txBody>
      </p:sp>
    </p:spTree>
    <p:extLst>
      <p:ext uri="{BB962C8B-B14F-4D97-AF65-F5344CB8AC3E}">
        <p14:creationId xmlns:p14="http://schemas.microsoft.com/office/powerpoint/2010/main" val="75107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B6CCCC1-D99C-CC49-8987-1DD0F20BCAF4}"/>
              </a:ext>
            </a:extLst>
          </p:cNvPr>
          <p:cNvSpPr>
            <a:spLocks noGrp="1"/>
          </p:cNvSpPr>
          <p:nvPr>
            <p:ph sz="quarter" idx="10"/>
          </p:nvPr>
        </p:nvSpPr>
        <p:spPr/>
        <p:txBody>
          <a:bodyPr>
            <a:noAutofit/>
          </a:bodyPr>
          <a:lstStyle/>
          <a:p>
            <a:pPr algn="ctr"/>
            <a:r>
              <a:rPr lang="en-US" sz="4800" b="1" dirty="0">
                <a:latin typeface="Arial"/>
                <a:cs typeface="Arial"/>
              </a:rPr>
              <a:t>QUESTIONS?</a:t>
            </a:r>
          </a:p>
          <a:p>
            <a:pPr algn="ctr"/>
            <a:endParaRPr lang="en-US" sz="3600" b="1" dirty="0">
              <a:latin typeface="Arial"/>
              <a:cs typeface="Arial"/>
            </a:endParaRPr>
          </a:p>
          <a:p>
            <a:pPr algn="ctr"/>
            <a:r>
              <a:rPr lang="en-US" sz="3600" dirty="0"/>
              <a:t>And thank you all for your time today.</a:t>
            </a:r>
            <a:endParaRPr lang="en-US" sz="3600" b="1" dirty="0"/>
          </a:p>
        </p:txBody>
      </p:sp>
    </p:spTree>
    <p:extLst>
      <p:ext uri="{BB962C8B-B14F-4D97-AF65-F5344CB8AC3E}">
        <p14:creationId xmlns:p14="http://schemas.microsoft.com/office/powerpoint/2010/main" val="203135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D10981-1C7D-2043-84DD-906EC55C14F8}"/>
              </a:ext>
            </a:extLst>
          </p:cNvPr>
          <p:cNvSpPr/>
          <p:nvPr/>
        </p:nvSpPr>
        <p:spPr>
          <a:xfrm>
            <a:off x="571500" y="1550661"/>
            <a:ext cx="11035145" cy="4245774"/>
          </a:xfrm>
          <a:prstGeom prst="rect">
            <a:avLst/>
          </a:prstGeom>
        </p:spPr>
        <p:txBody>
          <a:bodyPr wrap="square" lIns="91436" tIns="45718" rIns="91436" bIns="45718">
            <a:spAutoFit/>
          </a:bodyPr>
          <a:lstStyle/>
          <a:p>
            <a:pPr>
              <a:lnSpc>
                <a:spcPct val="110000"/>
              </a:lnSpc>
              <a:spcBef>
                <a:spcPts val="600"/>
              </a:spcBef>
              <a:spcAft>
                <a:spcPts val="600"/>
              </a:spcAft>
            </a:pPr>
            <a:r>
              <a:rPr lang="en-US" sz="1100" b="1" dirty="0">
                <a:solidFill>
                  <a:srgbClr val="333333"/>
                </a:solidFill>
                <a:latin typeface="Arial" panose="020B0604020202020204" pitchFamily="34" charset="0"/>
                <a:cs typeface="Arial" panose="020B0604020202020204" pitchFamily="34" charset="0"/>
              </a:rPr>
              <a:t>An Accelerated Death Benefit Rider (ABR) is not a replacement for Long Term Care Insurance (LTCI). It is a life insurance benefit that gives you the option to accelerate some of the death benefit in the event the insured meets the criteria for a qualifying event described in the policy. The rider does not provide long-term care insurance subject to California insurance law, is not a California Partnership for Long-Term Care program policy. The policy is not a Medicare supplement.</a:t>
            </a:r>
          </a:p>
          <a:p>
            <a:pPr>
              <a:lnSpc>
                <a:spcPct val="110000"/>
              </a:lnSpc>
              <a:spcBef>
                <a:spcPts val="600"/>
              </a:spcBef>
              <a:spcAft>
                <a:spcPts val="600"/>
              </a:spcAft>
            </a:pPr>
            <a:r>
              <a:rPr lang="en-US" sz="1100" b="1" spc="-20" dirty="0">
                <a:solidFill>
                  <a:srgbClr val="333333"/>
                </a:solidFill>
                <a:latin typeface="Arial" panose="020B0604020202020204" pitchFamily="34" charset="0"/>
                <a:cs typeface="Arial" panose="020B0604020202020204" pitchFamily="34" charset="0"/>
              </a:rPr>
              <a:t>ABRs and LTCI provide different types of benefits. An ABR allows the insured to access a portion of the life insurance policy’s death benefit while living. ABR payments are unrestricted </a:t>
            </a:r>
            <a:r>
              <a:rPr lang="en-US" sz="1100" b="1" dirty="0">
                <a:solidFill>
                  <a:srgbClr val="333333"/>
                </a:solidFill>
                <a:latin typeface="Arial" panose="020B0604020202020204" pitchFamily="34" charset="0"/>
                <a:cs typeface="Arial" panose="020B0604020202020204" pitchFamily="34" charset="0"/>
              </a:rPr>
              <a:t>and may be used for any purpose. LTCI provides reimbursement for necessary care received due to the inability to perform activities of daily living or cognitive impairment. LTCI coverage may include reimbursement for the cost of a nursing home, assisted living, home health care, homemaker services, adult day care, hospice services or respite care for the primary caretaker and the benefits may be conditioned on certain requirements or meeting an elimination period or limited by type of service, the number of days or a maximum dollar limit. Some ABRs and all LTCI are conditioned upon the insured not being able to perform two or more of the activities of daily living or being cognitively impaired.</a:t>
            </a:r>
          </a:p>
          <a:p>
            <a:pPr algn="just">
              <a:lnSpc>
                <a:spcPct val="110000"/>
              </a:lnSpc>
              <a:spcBef>
                <a:spcPts val="600"/>
              </a:spcBef>
              <a:spcAft>
                <a:spcPts val="600"/>
              </a:spcAft>
            </a:pPr>
            <a:r>
              <a:rPr lang="en-US" sz="1100" dirty="0">
                <a:solidFill>
                  <a:srgbClr val="333333"/>
                </a:solidFill>
                <a:latin typeface="Arial" panose="020B0604020202020204" pitchFamily="34" charset="0"/>
                <a:cs typeface="Arial" panose="020B0604020202020204" pitchFamily="34" charset="0"/>
              </a:rPr>
              <a:t>This ABR pays proceeds that are intended to qualify for favorable tax treatment under section 101(g) of the Internal Revenue Code. The federal, state, or local tax consequences resulting from payment of an ABR will depend on the specific facts and circumstances, and consequently advice and guidance should be obtained from a personal tax advisor prior to the receipt of any payments. ABR payments may affect eligibility for, or amounts of, Medicaid or other benefits provided by federal, state, or local government. Death benefits and policy values, such as cash values, premium payments and cost of insurance charges if applicable, will be reduced if an ABR payment is made. ABR payments may be limited by the contract or by outstanding policy loans.</a:t>
            </a:r>
          </a:p>
          <a:p>
            <a:pPr lvl="0" algn="just">
              <a:lnSpc>
                <a:spcPct val="110000"/>
              </a:lnSpc>
              <a:spcBef>
                <a:spcPts val="600"/>
              </a:spcBef>
              <a:spcAft>
                <a:spcPts val="600"/>
              </a:spcAft>
            </a:pPr>
            <a:r>
              <a:rPr lang="en-US" sz="1100" dirty="0">
                <a:solidFill>
                  <a:srgbClr val="333333"/>
                </a:solidFill>
                <a:latin typeface="Arial" panose="020B0604020202020204" pitchFamily="34" charset="0"/>
                <a:cs typeface="Arial" panose="020B0604020202020204" pitchFamily="34" charset="0"/>
              </a:rPr>
              <a:t>Policies issued by American General Life Insurance Company (AGL), Houston, TX. Policy Forms: ICC20-20532, 20532, 20532-5, and 20532-10. Rider Numbers: ICC15-15200, 15200, 15200-7, 15200-10, 15200-35, ICC15-15201, 15201, 15201-7, 15201-9, 15201-10, and 15201-35. Issuing company AGL is responsible for financial obligations of insurance products and is a member of American International Group, Inc. (AIG). Guarantees are backed by the claims-paying ability of the issuing insurance company. AGL does not solicit business in the state of New York. Products may not be available in all states and product features and rates may vary by state. © 2021 AIG. All rights reserved.</a:t>
            </a:r>
          </a:p>
          <a:p>
            <a:pPr algn="just">
              <a:lnSpc>
                <a:spcPct val="110000"/>
              </a:lnSpc>
              <a:spcBef>
                <a:spcPts val="600"/>
              </a:spcBef>
            </a:pPr>
            <a:r>
              <a:rPr lang="en-US" sz="1100" dirty="0">
                <a:solidFill>
                  <a:srgbClr val="333333"/>
                </a:solidFill>
                <a:latin typeface="Arial" panose="020B0604020202020204" pitchFamily="34" charset="0"/>
                <a:cs typeface="Arial" panose="020B0604020202020204" pitchFamily="34" charset="0"/>
              </a:rPr>
              <a:t>AGLC200485 REV0221</a:t>
            </a:r>
          </a:p>
        </p:txBody>
      </p:sp>
      <p:sp>
        <p:nvSpPr>
          <p:cNvPr id="9" name="Title 8">
            <a:extLst>
              <a:ext uri="{FF2B5EF4-FFF2-40B4-BE49-F238E27FC236}">
                <a16:creationId xmlns:a16="http://schemas.microsoft.com/office/drawing/2014/main" id="{1E62EEE3-D097-8141-8CC5-57058863AF99}"/>
              </a:ext>
            </a:extLst>
          </p:cNvPr>
          <p:cNvSpPr>
            <a:spLocks noGrp="1"/>
          </p:cNvSpPr>
          <p:nvPr>
            <p:ph type="title"/>
          </p:nvPr>
        </p:nvSpPr>
        <p:spPr/>
        <p:txBody>
          <a:bodyPr/>
          <a:lstStyle/>
          <a:p>
            <a:r>
              <a:rPr lang="en-US" sz="2400" dirty="0"/>
              <a:t>Important Consumer Disclosures Regarding Accelerated Benefit Riders </a:t>
            </a:r>
          </a:p>
        </p:txBody>
      </p:sp>
    </p:spTree>
    <p:extLst>
      <p:ext uri="{BB962C8B-B14F-4D97-AF65-F5344CB8AC3E}">
        <p14:creationId xmlns:p14="http://schemas.microsoft.com/office/powerpoint/2010/main" val="19167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automatically generated">
            <a:extLst>
              <a:ext uri="{FF2B5EF4-FFF2-40B4-BE49-F238E27FC236}">
                <a16:creationId xmlns:a16="http://schemas.microsoft.com/office/drawing/2014/main" id="{A2A62D3D-F12D-1049-9D53-5BFD2EC6E3E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44928" y="0"/>
            <a:ext cx="5547071" cy="5820156"/>
          </a:xfrm>
          <a:prstGeom prst="rect">
            <a:avLst/>
          </a:prstGeom>
        </p:spPr>
      </p:pic>
      <p:sp>
        <p:nvSpPr>
          <p:cNvPr id="4" name="Content Placeholder 3">
            <a:extLst>
              <a:ext uri="{FF2B5EF4-FFF2-40B4-BE49-F238E27FC236}">
                <a16:creationId xmlns:a16="http://schemas.microsoft.com/office/drawing/2014/main" id="{96D27677-D5DE-EB4A-AC32-8188356CDD1A}"/>
              </a:ext>
            </a:extLst>
          </p:cNvPr>
          <p:cNvSpPr>
            <a:spLocks noGrp="1"/>
          </p:cNvSpPr>
          <p:nvPr>
            <p:ph idx="1"/>
          </p:nvPr>
        </p:nvSpPr>
        <p:spPr>
          <a:xfrm>
            <a:off x="1058779" y="1248032"/>
            <a:ext cx="5037221" cy="4280281"/>
          </a:xfrm>
        </p:spPr>
        <p:txBody>
          <a:bodyPr>
            <a:normAutofit/>
          </a:bodyPr>
          <a:lstStyle/>
          <a:p>
            <a:pPr>
              <a:lnSpc>
                <a:spcPct val="150000"/>
              </a:lnSpc>
              <a:spcBef>
                <a:spcPts val="0"/>
              </a:spcBef>
            </a:pPr>
            <a:r>
              <a:rPr lang="en-US" dirty="0">
                <a:solidFill>
                  <a:srgbClr val="333333"/>
                </a:solidFill>
              </a:rPr>
              <a:t>Lapse and surrenders (year 1 only)</a:t>
            </a:r>
          </a:p>
          <a:p>
            <a:pPr lvl="1">
              <a:lnSpc>
                <a:spcPct val="150000"/>
              </a:lnSpc>
              <a:spcBef>
                <a:spcPts val="0"/>
              </a:spcBef>
            </a:pPr>
            <a:r>
              <a:rPr lang="en-US" b="1" dirty="0">
                <a:solidFill>
                  <a:srgbClr val="333333"/>
                </a:solidFill>
              </a:rPr>
              <a:t>Months 1-6:</a:t>
            </a:r>
            <a:r>
              <a:rPr lang="en-US" dirty="0">
                <a:solidFill>
                  <a:srgbClr val="333333"/>
                </a:solidFill>
              </a:rPr>
              <a:t>	25%</a:t>
            </a:r>
          </a:p>
          <a:p>
            <a:pPr lvl="1">
              <a:lnSpc>
                <a:spcPct val="150000"/>
              </a:lnSpc>
              <a:spcBef>
                <a:spcPts val="0"/>
              </a:spcBef>
            </a:pPr>
            <a:r>
              <a:rPr lang="en-US" b="1" dirty="0">
                <a:solidFill>
                  <a:srgbClr val="333333"/>
                </a:solidFill>
              </a:rPr>
              <a:t>Months 7-12:</a:t>
            </a:r>
            <a:r>
              <a:rPr lang="en-US" dirty="0">
                <a:solidFill>
                  <a:srgbClr val="333333"/>
                </a:solidFill>
              </a:rPr>
              <a:t>	N/A</a:t>
            </a:r>
          </a:p>
          <a:p>
            <a:pPr>
              <a:lnSpc>
                <a:spcPct val="150000"/>
              </a:lnSpc>
              <a:spcBef>
                <a:spcPts val="0"/>
              </a:spcBef>
            </a:pPr>
            <a:endParaRPr lang="en-US" dirty="0">
              <a:solidFill>
                <a:srgbClr val="333333"/>
              </a:solidFill>
            </a:endParaRPr>
          </a:p>
          <a:p>
            <a:pPr>
              <a:lnSpc>
                <a:spcPct val="150000"/>
              </a:lnSpc>
              <a:spcBef>
                <a:spcPts val="0"/>
              </a:spcBef>
            </a:pPr>
            <a:r>
              <a:rPr lang="en-US" dirty="0">
                <a:solidFill>
                  <a:srgbClr val="333333"/>
                </a:solidFill>
              </a:rPr>
              <a:t>Death (years 1-2)</a:t>
            </a:r>
          </a:p>
          <a:p>
            <a:pPr lvl="1">
              <a:lnSpc>
                <a:spcPct val="150000"/>
              </a:lnSpc>
              <a:spcBef>
                <a:spcPts val="0"/>
              </a:spcBef>
            </a:pPr>
            <a:r>
              <a:rPr lang="en-US" b="1" dirty="0">
                <a:solidFill>
                  <a:srgbClr val="333333"/>
                </a:solidFill>
              </a:rPr>
              <a:t>Year 1:</a:t>
            </a:r>
            <a:r>
              <a:rPr lang="en-US" dirty="0">
                <a:solidFill>
                  <a:srgbClr val="333333"/>
                </a:solidFill>
              </a:rPr>
              <a:t>		100%</a:t>
            </a:r>
          </a:p>
          <a:p>
            <a:pPr lvl="1">
              <a:lnSpc>
                <a:spcPct val="150000"/>
              </a:lnSpc>
              <a:spcBef>
                <a:spcPts val="0"/>
              </a:spcBef>
            </a:pPr>
            <a:r>
              <a:rPr lang="en-US" b="1" dirty="0">
                <a:solidFill>
                  <a:srgbClr val="333333"/>
                </a:solidFill>
              </a:rPr>
              <a:t>Year 2:</a:t>
            </a:r>
            <a:r>
              <a:rPr lang="en-US" dirty="0">
                <a:solidFill>
                  <a:srgbClr val="333333"/>
                </a:solidFill>
              </a:rPr>
              <a:t>		50%</a:t>
            </a:r>
          </a:p>
        </p:txBody>
      </p:sp>
      <p:sp>
        <p:nvSpPr>
          <p:cNvPr id="3" name="Title 2">
            <a:extLst>
              <a:ext uri="{FF2B5EF4-FFF2-40B4-BE49-F238E27FC236}">
                <a16:creationId xmlns:a16="http://schemas.microsoft.com/office/drawing/2014/main" id="{8125A629-179D-F448-9895-AF565F4FF597}"/>
              </a:ext>
            </a:extLst>
          </p:cNvPr>
          <p:cNvSpPr>
            <a:spLocks noGrp="1"/>
          </p:cNvSpPr>
          <p:nvPr>
            <p:ph type="title"/>
          </p:nvPr>
        </p:nvSpPr>
        <p:spPr/>
        <p:txBody>
          <a:bodyPr/>
          <a:lstStyle/>
          <a:p>
            <a:r>
              <a:rPr lang="en-US" dirty="0"/>
              <a:t>GIWL chargeback rules</a:t>
            </a:r>
          </a:p>
        </p:txBody>
      </p:sp>
    </p:spTree>
    <p:extLst>
      <p:ext uri="{BB962C8B-B14F-4D97-AF65-F5344CB8AC3E}">
        <p14:creationId xmlns:p14="http://schemas.microsoft.com/office/powerpoint/2010/main" val="4246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6C8A-1A7C-CA40-B7DA-875CEE0165E6}"/>
              </a:ext>
            </a:extLst>
          </p:cNvPr>
          <p:cNvSpPr>
            <a:spLocks noGrp="1"/>
          </p:cNvSpPr>
          <p:nvPr>
            <p:ph type="title"/>
          </p:nvPr>
        </p:nvSpPr>
        <p:spPr>
          <a:xfrm>
            <a:off x="640079" y="457200"/>
            <a:ext cx="10698480" cy="561703"/>
          </a:xfrm>
        </p:spPr>
        <p:txBody>
          <a:bodyPr/>
          <a:lstStyle/>
          <a:p>
            <a:r>
              <a:rPr lang="en-US" dirty="0">
                <a:latin typeface="Arial"/>
                <a:cs typeface="Arial"/>
              </a:rPr>
              <a:t>GIWL competitive product analysis</a:t>
            </a:r>
          </a:p>
        </p:txBody>
      </p:sp>
      <p:sp>
        <p:nvSpPr>
          <p:cNvPr id="7" name="Rectangle 6">
            <a:extLst>
              <a:ext uri="{FF2B5EF4-FFF2-40B4-BE49-F238E27FC236}">
                <a16:creationId xmlns:a16="http://schemas.microsoft.com/office/drawing/2014/main" id="{C2A754B6-93A7-6D45-8059-22E8C4F07F0A}"/>
              </a:ext>
            </a:extLst>
          </p:cNvPr>
          <p:cNvSpPr/>
          <p:nvPr/>
        </p:nvSpPr>
        <p:spPr>
          <a:xfrm>
            <a:off x="6057900" y="6078218"/>
            <a:ext cx="5743791" cy="338550"/>
          </a:xfrm>
          <a:prstGeom prst="rect">
            <a:avLst/>
          </a:prstGeom>
        </p:spPr>
        <p:txBody>
          <a:bodyPr wrap="square" lIns="0" tIns="45718" rIns="0" bIns="45718">
            <a:spAutoFit/>
          </a:bodyPr>
          <a:lstStyle/>
          <a:p>
            <a:pPr algn="r"/>
            <a:r>
              <a:rPr lang="en-US" sz="800" dirty="0">
                <a:solidFill>
                  <a:prstClr val="white">
                    <a:lumMod val="85000"/>
                  </a:prstClr>
                </a:solidFill>
                <a:latin typeface="Arial"/>
                <a:cs typeface="Arial"/>
              </a:rPr>
              <a:t>Carriers mentioned in the presentation are peer group competitors of AGL. Every attempt has been made to verify the accuracy of competitor information. Product and rates are subject to change at any time.</a:t>
            </a:r>
          </a:p>
        </p:txBody>
      </p:sp>
      <p:graphicFrame>
        <p:nvGraphicFramePr>
          <p:cNvPr id="6" name="Table 5">
            <a:extLst>
              <a:ext uri="{FF2B5EF4-FFF2-40B4-BE49-F238E27FC236}">
                <a16:creationId xmlns:a16="http://schemas.microsoft.com/office/drawing/2014/main" id="{A9F099D3-D53F-9F46-B666-40612DD80F52}"/>
              </a:ext>
            </a:extLst>
          </p:cNvPr>
          <p:cNvGraphicFramePr>
            <a:graphicFrameLocks noGrp="1"/>
          </p:cNvGraphicFramePr>
          <p:nvPr>
            <p:extLst>
              <p:ext uri="{D42A27DB-BD31-4B8C-83A1-F6EECF244321}">
                <p14:modId xmlns:p14="http://schemas.microsoft.com/office/powerpoint/2010/main" val="3206088382"/>
              </p:ext>
            </p:extLst>
          </p:nvPr>
        </p:nvGraphicFramePr>
        <p:xfrm>
          <a:off x="666207" y="1444931"/>
          <a:ext cx="10842171" cy="3968137"/>
        </p:xfrm>
        <a:graphic>
          <a:graphicData uri="http://schemas.openxmlformats.org/drawingml/2006/table">
            <a:tbl>
              <a:tblPr firstRow="1" firstCol="1" bandRow="1"/>
              <a:tblGrid>
                <a:gridCol w="953587">
                  <a:extLst>
                    <a:ext uri="{9D8B030D-6E8A-4147-A177-3AD203B41FA5}">
                      <a16:colId xmlns:a16="http://schemas.microsoft.com/office/drawing/2014/main" val="20000"/>
                    </a:ext>
                  </a:extLst>
                </a:gridCol>
                <a:gridCol w="1894115">
                  <a:extLst>
                    <a:ext uri="{9D8B030D-6E8A-4147-A177-3AD203B41FA5}">
                      <a16:colId xmlns:a16="http://schemas.microsoft.com/office/drawing/2014/main" val="20001"/>
                    </a:ext>
                  </a:extLst>
                </a:gridCol>
                <a:gridCol w="1675985">
                  <a:extLst>
                    <a:ext uri="{9D8B030D-6E8A-4147-A177-3AD203B41FA5}">
                      <a16:colId xmlns:a16="http://schemas.microsoft.com/office/drawing/2014/main" val="20002"/>
                    </a:ext>
                  </a:extLst>
                </a:gridCol>
                <a:gridCol w="1579621">
                  <a:extLst>
                    <a:ext uri="{9D8B030D-6E8A-4147-A177-3AD203B41FA5}">
                      <a16:colId xmlns:a16="http://schemas.microsoft.com/office/drawing/2014/main" val="20003"/>
                    </a:ext>
                  </a:extLst>
                </a:gridCol>
                <a:gridCol w="1579621">
                  <a:extLst>
                    <a:ext uri="{9D8B030D-6E8A-4147-A177-3AD203B41FA5}">
                      <a16:colId xmlns:a16="http://schemas.microsoft.com/office/drawing/2014/main" val="20004"/>
                    </a:ext>
                  </a:extLst>
                </a:gridCol>
                <a:gridCol w="1579621">
                  <a:extLst>
                    <a:ext uri="{9D8B030D-6E8A-4147-A177-3AD203B41FA5}">
                      <a16:colId xmlns:a16="http://schemas.microsoft.com/office/drawing/2014/main" val="20005"/>
                    </a:ext>
                  </a:extLst>
                </a:gridCol>
                <a:gridCol w="1579621">
                  <a:extLst>
                    <a:ext uri="{9D8B030D-6E8A-4147-A177-3AD203B41FA5}">
                      <a16:colId xmlns:a16="http://schemas.microsoft.com/office/drawing/2014/main" val="20006"/>
                    </a:ext>
                  </a:extLst>
                </a:gridCol>
              </a:tblGrid>
              <a:tr h="462651">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endParaRPr lang="en-US" sz="1200" dirty="0">
                        <a:solidFill>
                          <a:schemeClr val="tx1"/>
                        </a:solidFill>
                        <a:effectLst/>
                        <a:latin typeface="Cambria"/>
                      </a:endParaRPr>
                    </a:p>
                  </a:txBody>
                  <a:tcPr marL="68580" marR="68580" marT="0" marB="0" anchor="ctr">
                    <a:lnL w="9525" cap="flat" cmpd="sng" algn="ctr">
                      <a:noFill/>
                      <a:prstDash val="solid"/>
                    </a:lnL>
                    <a:lnR w="6350" cap="flat" cmpd="sng" algn="ctr">
                      <a:solidFill>
                        <a:schemeClr val="accent1"/>
                      </a:solidFill>
                      <a:prstDash val="solid"/>
                      <a:round/>
                      <a:headEnd type="none" w="med" len="med"/>
                      <a:tailEnd type="none" w="med" len="med"/>
                    </a:lnR>
                    <a:lnT w="9525" cap="flat" cmpd="sng" algn="ctr">
                      <a:noFill/>
                      <a:prstDash val="soli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marR="0" algn="ctr">
                        <a:spcBef>
                          <a:spcPts val="0"/>
                        </a:spcBef>
                        <a:spcAft>
                          <a:spcPts val="0"/>
                        </a:spcAft>
                      </a:pPr>
                      <a:r>
                        <a:rPr lang="en-US" sz="1200" b="1" i="0" dirty="0">
                          <a:effectLst/>
                          <a:latin typeface="Arial"/>
                          <a:cs typeface="Arial"/>
                        </a:rPr>
                        <a:t>American</a:t>
                      </a:r>
                      <a:r>
                        <a:rPr lang="en-US" sz="1200" b="1" i="0" baseline="0" dirty="0">
                          <a:effectLst/>
                          <a:latin typeface="Arial"/>
                          <a:cs typeface="Arial"/>
                        </a:rPr>
                        <a:t> General</a:t>
                      </a:r>
                      <a:endParaRPr lang="en-US" sz="1200" b="1" i="0" dirty="0">
                        <a:effectLst/>
                        <a:latin typeface="Arial"/>
                        <a:ea typeface="MS ??"/>
                        <a:cs typeface="Arial"/>
                      </a:endParaRPr>
                    </a:p>
                  </a:txBody>
                  <a:tcPr marL="68580" marR="68580" marT="0" marB="0" anchor="ctr">
                    <a:lnL w="6350" cap="flat" cmpd="sng" algn="ctr">
                      <a:solidFill>
                        <a:schemeClr val="accent1"/>
                      </a:solidFill>
                      <a:prstDash val="solid"/>
                      <a:round/>
                      <a:headEnd type="none" w="med" len="med"/>
                      <a:tailEnd type="none" w="med" len="med"/>
                    </a:lnL>
                    <a:lnR w="12700" cap="flat" cmpd="sng" algn="ctr">
                      <a:solidFill>
                        <a:prstClr val="white"/>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8F4FDA"/>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marR="0" algn="ctr">
                        <a:spcBef>
                          <a:spcPts val="0"/>
                        </a:spcBef>
                        <a:spcAft>
                          <a:spcPts val="0"/>
                        </a:spcAft>
                      </a:pPr>
                      <a:r>
                        <a:rPr lang="en-US" sz="1200" b="1" i="0" dirty="0">
                          <a:effectLst/>
                          <a:latin typeface="Arial"/>
                          <a:ea typeface="MS ??"/>
                          <a:cs typeface="Arial"/>
                        </a:rPr>
                        <a:t>Americo</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4F81BD">
                          <a:shade val="95000"/>
                          <a:satMod val="105000"/>
                        </a:srgbClr>
                      </a:solidFill>
                      <a:prstDash val="soli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marR="0" algn="ctr">
                        <a:spcBef>
                          <a:spcPts val="0"/>
                        </a:spcBef>
                        <a:spcAft>
                          <a:spcPts val="0"/>
                        </a:spcAft>
                      </a:pPr>
                      <a:r>
                        <a:rPr lang="en-US" sz="1200" b="1" i="0" dirty="0">
                          <a:effectLst/>
                          <a:latin typeface="Arial"/>
                          <a:cs typeface="Arial"/>
                        </a:rPr>
                        <a:t>Gerber</a:t>
                      </a:r>
                      <a:endParaRPr lang="en-US" sz="1200" b="1" i="0" dirty="0">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marR="0" algn="ctr">
                        <a:spcBef>
                          <a:spcPts val="0"/>
                        </a:spcBef>
                        <a:spcAft>
                          <a:spcPts val="0"/>
                        </a:spcAft>
                      </a:pPr>
                      <a:r>
                        <a:rPr lang="en-US" sz="1200" b="1" i="0" dirty="0">
                          <a:effectLst/>
                          <a:latin typeface="Arial"/>
                          <a:ea typeface="+mn-ea"/>
                          <a:cs typeface="Arial"/>
                        </a:rPr>
                        <a:t>John</a:t>
                      </a:r>
                      <a:r>
                        <a:rPr lang="en-US" sz="1200" b="1" i="0" baseline="0" dirty="0">
                          <a:effectLst/>
                          <a:latin typeface="Arial"/>
                          <a:ea typeface="+mn-ea"/>
                          <a:cs typeface="Arial"/>
                        </a:rPr>
                        <a:t> Hancock</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marR="0" algn="ctr">
                        <a:spcBef>
                          <a:spcPts val="0"/>
                        </a:spcBef>
                        <a:spcAft>
                          <a:spcPts val="0"/>
                        </a:spcAft>
                      </a:pPr>
                      <a:r>
                        <a:rPr lang="en-US" sz="1200" b="1" i="0" dirty="0">
                          <a:effectLst/>
                          <a:latin typeface="Arial"/>
                          <a:cs typeface="Arial"/>
                        </a:rPr>
                        <a:t>Mutual of Omaha</a:t>
                      </a:r>
                      <a:endParaRPr lang="en-US" sz="1200" b="1" i="0" dirty="0">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marR="0" algn="ctr">
                        <a:spcBef>
                          <a:spcPts val="0"/>
                        </a:spcBef>
                        <a:spcAft>
                          <a:spcPts val="0"/>
                        </a:spcAft>
                      </a:pPr>
                      <a:r>
                        <a:rPr lang="en-US" sz="1200" b="1" i="0" dirty="0">
                          <a:effectLst/>
                          <a:latin typeface="Arial"/>
                          <a:cs typeface="Arial"/>
                        </a:rPr>
                        <a:t>New York Life</a:t>
                      </a:r>
                      <a:endParaRPr lang="en-US" sz="1200" b="1" i="0" dirty="0">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1871"/>
                    </a:solidFill>
                  </a:tcPr>
                </a:tc>
                <a:extLst>
                  <a:ext uri="{0D108BD9-81ED-4DB2-BD59-A6C34878D82A}">
                    <a16:rowId xmlns:a16="http://schemas.microsoft.com/office/drawing/2014/main" val="10000"/>
                  </a:ext>
                </a:extLst>
              </a:tr>
              <a:tr h="54864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a:spcBef>
                          <a:spcPts val="0"/>
                        </a:spcBef>
                        <a:spcAft>
                          <a:spcPts val="0"/>
                        </a:spcAft>
                      </a:pPr>
                      <a:r>
                        <a:rPr lang="en-US" sz="1000" b="1" dirty="0">
                          <a:solidFill>
                            <a:srgbClr val="333333"/>
                          </a:solidFill>
                          <a:effectLst/>
                          <a:latin typeface="Arial"/>
                          <a:cs typeface="Arial"/>
                        </a:rPr>
                        <a:t>Product Name</a:t>
                      </a:r>
                      <a:endParaRPr lang="en-US" sz="1200" b="1" dirty="0">
                        <a:solidFill>
                          <a:srgbClr val="333333"/>
                        </a:solidFill>
                        <a:effectLst/>
                        <a:latin typeface="Arial"/>
                        <a:ea typeface="MS ??"/>
                        <a:cs typeface="Arial"/>
                      </a:endParaRPr>
                    </a:p>
                  </a:txBody>
                  <a:tcPr marL="68580" marR="6858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b="1" dirty="0">
                          <a:solidFill>
                            <a:srgbClr val="333333"/>
                          </a:solidFill>
                          <a:effectLst/>
                          <a:latin typeface="Arial"/>
                          <a:cs typeface="Arial"/>
                        </a:rPr>
                        <a:t>Guaranteed</a:t>
                      </a:r>
                      <a:r>
                        <a:rPr lang="en-US" sz="1000" b="1" baseline="0" dirty="0">
                          <a:solidFill>
                            <a:srgbClr val="333333"/>
                          </a:solidFill>
                          <a:effectLst/>
                          <a:latin typeface="Arial"/>
                          <a:cs typeface="Arial"/>
                        </a:rPr>
                        <a:t> Issue </a:t>
                      </a:r>
                      <a:br>
                        <a:rPr lang="en-US" sz="1000" b="1" baseline="0" dirty="0">
                          <a:solidFill>
                            <a:srgbClr val="333333"/>
                          </a:solidFill>
                          <a:effectLst/>
                          <a:latin typeface="Arial"/>
                          <a:cs typeface="Arial"/>
                        </a:rPr>
                      </a:br>
                      <a:r>
                        <a:rPr lang="en-US" sz="1000" b="1" baseline="0" dirty="0">
                          <a:solidFill>
                            <a:srgbClr val="333333"/>
                          </a:solidFill>
                          <a:effectLst/>
                          <a:latin typeface="Arial"/>
                          <a:cs typeface="Arial"/>
                        </a:rPr>
                        <a:t>Whole Life</a:t>
                      </a:r>
                      <a:endParaRPr lang="en-US" sz="1200" b="1" dirty="0">
                        <a:solidFill>
                          <a:srgbClr val="333333"/>
                        </a:solidFill>
                        <a:effectLst/>
                        <a:latin typeface="Arial"/>
                        <a:ea typeface="MS ??"/>
                        <a:cs typeface="Arial"/>
                      </a:endParaRPr>
                    </a:p>
                  </a:txBody>
                  <a:tcPr marL="68580" marR="68580" marT="0" marB="0"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2DB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b="1" dirty="0">
                          <a:solidFill>
                            <a:srgbClr val="333333"/>
                          </a:solidFill>
                          <a:effectLst/>
                          <a:latin typeface="Arial"/>
                          <a:ea typeface="MS ??"/>
                          <a:cs typeface="Arial"/>
                        </a:rPr>
                        <a:t>Eagle </a:t>
                      </a:r>
                      <a:br>
                        <a:rPr lang="en-US" sz="1000" b="1" dirty="0">
                          <a:solidFill>
                            <a:srgbClr val="333333"/>
                          </a:solidFill>
                          <a:effectLst/>
                          <a:latin typeface="Arial"/>
                          <a:ea typeface="MS ??"/>
                          <a:cs typeface="Arial"/>
                        </a:rPr>
                      </a:br>
                      <a:r>
                        <a:rPr lang="en-US" sz="1000" b="1" dirty="0">
                          <a:solidFill>
                            <a:srgbClr val="333333"/>
                          </a:solidFill>
                          <a:effectLst/>
                          <a:latin typeface="Arial"/>
                          <a:ea typeface="MS ??"/>
                          <a:cs typeface="Arial"/>
                        </a:rPr>
                        <a:t>Guaranteed</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b="1" dirty="0">
                          <a:solidFill>
                            <a:srgbClr val="333333"/>
                          </a:solidFill>
                          <a:effectLst/>
                          <a:latin typeface="Arial"/>
                          <a:cs typeface="Arial"/>
                        </a:rPr>
                        <a:t>Guaranteed Life Insurance</a:t>
                      </a:r>
                      <a:endParaRPr lang="en-US" sz="1000" b="1"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b="1" dirty="0">
                          <a:solidFill>
                            <a:srgbClr val="333333"/>
                          </a:solidFill>
                          <a:effectLst/>
                          <a:latin typeface="Arial"/>
                          <a:ea typeface="MS ??"/>
                          <a:cs typeface="Arial"/>
                        </a:rPr>
                        <a:t>Final </a:t>
                      </a:r>
                      <a:br>
                        <a:rPr lang="en-US" sz="1000" b="1" dirty="0">
                          <a:solidFill>
                            <a:srgbClr val="333333"/>
                          </a:solidFill>
                          <a:effectLst/>
                          <a:latin typeface="Arial"/>
                          <a:ea typeface="MS ??"/>
                          <a:cs typeface="Arial"/>
                        </a:rPr>
                      </a:br>
                      <a:r>
                        <a:rPr lang="en-US" sz="1000" b="1" dirty="0">
                          <a:solidFill>
                            <a:srgbClr val="333333"/>
                          </a:solidFill>
                          <a:effectLst/>
                          <a:latin typeface="Arial"/>
                          <a:ea typeface="MS ??"/>
                          <a:cs typeface="Arial"/>
                        </a:rPr>
                        <a:t>Expense</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b="1" dirty="0">
                          <a:solidFill>
                            <a:srgbClr val="333333"/>
                          </a:solidFill>
                          <a:effectLst/>
                          <a:latin typeface="Arial"/>
                          <a:cs typeface="Arial"/>
                        </a:rPr>
                        <a:t>Whole Life </a:t>
                      </a:r>
                      <a:br>
                        <a:rPr lang="en-US" sz="1000" b="1" dirty="0">
                          <a:solidFill>
                            <a:srgbClr val="333333"/>
                          </a:solidFill>
                          <a:effectLst/>
                          <a:latin typeface="Arial"/>
                          <a:cs typeface="Arial"/>
                        </a:rPr>
                      </a:br>
                      <a:r>
                        <a:rPr lang="en-US" sz="1000" b="1" dirty="0">
                          <a:solidFill>
                            <a:srgbClr val="333333"/>
                          </a:solidFill>
                          <a:effectLst/>
                          <a:latin typeface="Arial"/>
                          <a:cs typeface="Arial"/>
                        </a:rPr>
                        <a:t>Guaranteed </a:t>
                      </a:r>
                      <a:endParaRPr lang="en-US" sz="1000" b="1"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b="1" dirty="0">
                          <a:solidFill>
                            <a:srgbClr val="333333"/>
                          </a:solidFill>
                          <a:effectLst/>
                          <a:latin typeface="Arial"/>
                          <a:cs typeface="Arial"/>
                        </a:rPr>
                        <a:t>Easy Acceptance </a:t>
                      </a:r>
                      <a:br>
                        <a:rPr lang="en-US" sz="1000" b="1" dirty="0">
                          <a:solidFill>
                            <a:srgbClr val="333333"/>
                          </a:solidFill>
                          <a:effectLst/>
                          <a:latin typeface="Arial"/>
                          <a:cs typeface="Arial"/>
                        </a:rPr>
                      </a:br>
                      <a:r>
                        <a:rPr lang="en-US" sz="1000" b="1" dirty="0">
                          <a:solidFill>
                            <a:srgbClr val="333333"/>
                          </a:solidFill>
                          <a:effectLst/>
                          <a:latin typeface="Arial"/>
                          <a:cs typeface="Arial"/>
                        </a:rPr>
                        <a:t>Life Insurance</a:t>
                      </a:r>
                      <a:endParaRPr lang="en-US" sz="1000" b="1"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1"/>
                  </a:ext>
                </a:extLst>
              </a:tr>
              <a:tr h="54864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a:spcBef>
                          <a:spcPts val="0"/>
                        </a:spcBef>
                        <a:spcAft>
                          <a:spcPts val="0"/>
                        </a:spcAft>
                      </a:pPr>
                      <a:r>
                        <a:rPr lang="en-US" sz="1000" dirty="0">
                          <a:solidFill>
                            <a:srgbClr val="333333"/>
                          </a:solidFill>
                          <a:effectLst/>
                          <a:latin typeface="Arial"/>
                          <a:cs typeface="Arial"/>
                        </a:rPr>
                        <a:t>Coverage</a:t>
                      </a:r>
                      <a:endParaRPr lang="en-US" sz="1200" dirty="0">
                        <a:solidFill>
                          <a:srgbClr val="333333"/>
                        </a:solidFill>
                        <a:effectLst/>
                        <a:latin typeface="Arial"/>
                        <a:cs typeface="Arial"/>
                      </a:endParaRPr>
                    </a:p>
                    <a:p>
                      <a:pPr marL="0" marR="0">
                        <a:spcBef>
                          <a:spcPts val="0"/>
                        </a:spcBef>
                        <a:spcAft>
                          <a:spcPts val="0"/>
                        </a:spcAft>
                      </a:pPr>
                      <a:r>
                        <a:rPr lang="en-US" sz="1000" dirty="0">
                          <a:solidFill>
                            <a:srgbClr val="333333"/>
                          </a:solidFill>
                          <a:effectLst/>
                          <a:latin typeface="Arial"/>
                          <a:cs typeface="Arial"/>
                        </a:rPr>
                        <a:t>Available</a:t>
                      </a:r>
                      <a:endParaRPr lang="en-US" sz="1200" dirty="0">
                        <a:solidFill>
                          <a:srgbClr val="333333"/>
                        </a:solidFill>
                        <a:effectLst/>
                        <a:latin typeface="Arial"/>
                        <a:ea typeface="MS ??"/>
                        <a:cs typeface="Arial"/>
                      </a:endParaRPr>
                    </a:p>
                  </a:txBody>
                  <a:tcPr marL="68580" marR="6858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b="1" dirty="0">
                          <a:solidFill>
                            <a:srgbClr val="333333"/>
                          </a:solidFill>
                          <a:effectLst/>
                          <a:latin typeface="Arial"/>
                          <a:cs typeface="Arial"/>
                        </a:rPr>
                        <a:t>$5,000 to</a:t>
                      </a:r>
                      <a:r>
                        <a:rPr lang="en-US" sz="1000" b="1" baseline="0" dirty="0">
                          <a:solidFill>
                            <a:srgbClr val="333333"/>
                          </a:solidFill>
                          <a:effectLst/>
                          <a:latin typeface="Arial"/>
                          <a:cs typeface="Arial"/>
                        </a:rPr>
                        <a:t> </a:t>
                      </a:r>
                      <a:r>
                        <a:rPr lang="en-US" sz="1000" b="1" dirty="0">
                          <a:solidFill>
                            <a:srgbClr val="333333"/>
                          </a:solidFill>
                          <a:effectLst/>
                          <a:latin typeface="Arial"/>
                          <a:cs typeface="Arial"/>
                        </a:rPr>
                        <a:t>$25,000</a:t>
                      </a:r>
                      <a:endParaRPr lang="en-US" sz="1200" b="1" dirty="0">
                        <a:solidFill>
                          <a:srgbClr val="333333"/>
                        </a:solidFill>
                        <a:effectLst/>
                        <a:latin typeface="Arial"/>
                        <a:ea typeface="MS ??"/>
                        <a:cs typeface="Arial"/>
                      </a:endParaRPr>
                    </a:p>
                  </a:txBody>
                  <a:tcPr marL="68580" marR="68580" marT="0" marB="0"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2DB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ea typeface="MS ??"/>
                          <a:cs typeface="Arial"/>
                        </a:rPr>
                        <a:t>$5,000 to</a:t>
                      </a:r>
                      <a:r>
                        <a:rPr lang="en-US" sz="1000" baseline="0" dirty="0">
                          <a:solidFill>
                            <a:srgbClr val="333333"/>
                          </a:solidFill>
                          <a:effectLst/>
                          <a:latin typeface="Arial"/>
                          <a:ea typeface="MS ??"/>
                          <a:cs typeface="Arial"/>
                        </a:rPr>
                        <a:t> $10,000</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cs typeface="Arial"/>
                        </a:rPr>
                        <a:t>$5,000 to $25,000</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ea typeface="MS ??"/>
                          <a:cs typeface="Arial"/>
                        </a:rPr>
                        <a:t>$2,000 to $20,000</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cs typeface="Arial"/>
                        </a:rPr>
                        <a:t>$5,000 to $25,000</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cs typeface="Arial"/>
                        </a:rPr>
                        <a:t>$2,500 to</a:t>
                      </a:r>
                      <a:r>
                        <a:rPr lang="en-US" sz="1000" baseline="0" dirty="0">
                          <a:solidFill>
                            <a:srgbClr val="333333"/>
                          </a:solidFill>
                          <a:effectLst/>
                          <a:latin typeface="Arial"/>
                          <a:cs typeface="Arial"/>
                        </a:rPr>
                        <a:t> </a:t>
                      </a:r>
                      <a:r>
                        <a:rPr lang="en-US" sz="1000" dirty="0">
                          <a:solidFill>
                            <a:srgbClr val="333333"/>
                          </a:solidFill>
                          <a:effectLst/>
                          <a:latin typeface="Arial"/>
                          <a:cs typeface="Arial"/>
                        </a:rPr>
                        <a:t>$25,000</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2"/>
                  </a:ext>
                </a:extLst>
              </a:tr>
              <a:tr h="36576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a:spcBef>
                          <a:spcPts val="0"/>
                        </a:spcBef>
                        <a:spcAft>
                          <a:spcPts val="0"/>
                        </a:spcAft>
                      </a:pPr>
                      <a:r>
                        <a:rPr lang="en-US" sz="1000" dirty="0">
                          <a:solidFill>
                            <a:srgbClr val="333333"/>
                          </a:solidFill>
                          <a:effectLst/>
                          <a:latin typeface="Arial"/>
                          <a:cs typeface="Arial"/>
                        </a:rPr>
                        <a:t>Issue Ages</a:t>
                      </a:r>
                      <a:endParaRPr lang="en-US" sz="1200" dirty="0">
                        <a:solidFill>
                          <a:srgbClr val="333333"/>
                        </a:solidFill>
                        <a:effectLst/>
                        <a:latin typeface="Arial"/>
                        <a:ea typeface="MS ??"/>
                        <a:cs typeface="Arial"/>
                      </a:endParaRPr>
                    </a:p>
                  </a:txBody>
                  <a:tcPr marL="68580" marR="6858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b="1" dirty="0">
                          <a:solidFill>
                            <a:srgbClr val="333333"/>
                          </a:solidFill>
                          <a:effectLst/>
                          <a:latin typeface="Arial"/>
                          <a:cs typeface="Arial"/>
                        </a:rPr>
                        <a:t>50 to 80</a:t>
                      </a:r>
                      <a:endParaRPr lang="en-US" sz="1200" b="1" dirty="0">
                        <a:solidFill>
                          <a:srgbClr val="333333"/>
                        </a:solidFill>
                        <a:effectLst/>
                        <a:latin typeface="Arial"/>
                        <a:ea typeface="MS ??"/>
                        <a:cs typeface="Arial"/>
                      </a:endParaRPr>
                    </a:p>
                  </a:txBody>
                  <a:tcPr marL="68580" marR="68580" marT="0" marB="0"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2DB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ea typeface="MS ??"/>
                          <a:cs typeface="Arial"/>
                        </a:rPr>
                        <a:t>50 to 80</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cs typeface="Arial"/>
                        </a:rPr>
                        <a:t>50 to 80</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ea typeface="MS ??"/>
                          <a:cs typeface="Arial"/>
                        </a:rPr>
                        <a:t>55 to 80</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cs typeface="Arial"/>
                        </a:rPr>
                        <a:t>40</a:t>
                      </a:r>
                      <a:r>
                        <a:rPr lang="en-US" sz="1000" baseline="0" dirty="0">
                          <a:solidFill>
                            <a:srgbClr val="333333"/>
                          </a:solidFill>
                          <a:effectLst/>
                          <a:latin typeface="Arial"/>
                          <a:cs typeface="Arial"/>
                        </a:rPr>
                        <a:t> </a:t>
                      </a:r>
                      <a:r>
                        <a:rPr lang="en-US" sz="1000" dirty="0">
                          <a:solidFill>
                            <a:srgbClr val="333333"/>
                          </a:solidFill>
                          <a:effectLst/>
                          <a:latin typeface="Arial"/>
                          <a:cs typeface="Arial"/>
                        </a:rPr>
                        <a:t>to 85</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cs typeface="Arial"/>
                        </a:rPr>
                        <a:t>50 to 80</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3"/>
                  </a:ext>
                </a:extLst>
              </a:tr>
              <a:tr h="655463">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a:spcBef>
                          <a:spcPts val="0"/>
                        </a:spcBef>
                        <a:spcAft>
                          <a:spcPts val="0"/>
                        </a:spcAft>
                      </a:pPr>
                      <a:r>
                        <a:rPr lang="en-US" sz="1000" dirty="0">
                          <a:solidFill>
                            <a:srgbClr val="333333"/>
                          </a:solidFill>
                          <a:effectLst/>
                          <a:latin typeface="Arial"/>
                          <a:cs typeface="Arial"/>
                        </a:rPr>
                        <a:t>Graded Benefit Coverage</a:t>
                      </a:r>
                    </a:p>
                  </a:txBody>
                  <a:tcPr marL="68580" marR="6858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b="1" dirty="0">
                          <a:solidFill>
                            <a:srgbClr val="333333"/>
                          </a:solidFill>
                          <a:effectLst/>
                          <a:latin typeface="Arial"/>
                          <a:cs typeface="Arial"/>
                        </a:rPr>
                        <a:t>110% </a:t>
                      </a:r>
                      <a:br>
                        <a:rPr lang="en-US" sz="1000" b="1" dirty="0">
                          <a:solidFill>
                            <a:srgbClr val="333333"/>
                          </a:solidFill>
                          <a:effectLst/>
                          <a:latin typeface="Arial"/>
                          <a:cs typeface="Arial"/>
                        </a:rPr>
                      </a:br>
                      <a:r>
                        <a:rPr lang="en-US" sz="1000" b="1" dirty="0">
                          <a:solidFill>
                            <a:srgbClr val="333333"/>
                          </a:solidFill>
                          <a:effectLst/>
                          <a:latin typeface="Arial"/>
                          <a:cs typeface="Arial"/>
                        </a:rPr>
                        <a:t>of premiums </a:t>
                      </a:r>
                      <a:br>
                        <a:rPr lang="en-US" sz="1000" b="1" dirty="0">
                          <a:solidFill>
                            <a:srgbClr val="333333"/>
                          </a:solidFill>
                          <a:effectLst/>
                          <a:latin typeface="Arial"/>
                          <a:cs typeface="Arial"/>
                        </a:rPr>
                      </a:br>
                      <a:r>
                        <a:rPr lang="en-US" sz="1000" b="1" dirty="0">
                          <a:solidFill>
                            <a:srgbClr val="333333"/>
                          </a:solidFill>
                          <a:effectLst/>
                          <a:latin typeface="Arial"/>
                          <a:cs typeface="Arial"/>
                        </a:rPr>
                        <a:t>paid,</a:t>
                      </a:r>
                      <a:r>
                        <a:rPr lang="en-US" sz="1000" b="1" baseline="0" dirty="0">
                          <a:solidFill>
                            <a:srgbClr val="333333"/>
                          </a:solidFill>
                          <a:effectLst/>
                          <a:latin typeface="Arial"/>
                          <a:cs typeface="Arial"/>
                        </a:rPr>
                        <a:t> </a:t>
                      </a:r>
                      <a:r>
                        <a:rPr lang="en-US" sz="1000" b="1" dirty="0">
                          <a:solidFill>
                            <a:srgbClr val="333333"/>
                          </a:solidFill>
                          <a:effectLst/>
                          <a:latin typeface="Arial"/>
                          <a:cs typeface="Arial"/>
                        </a:rPr>
                        <a:t>first two years</a:t>
                      </a:r>
                      <a:endParaRPr lang="en-US" sz="1200" b="1" dirty="0">
                        <a:solidFill>
                          <a:srgbClr val="333333"/>
                        </a:solidFill>
                        <a:effectLst/>
                        <a:latin typeface="Arial"/>
                        <a:ea typeface="MS ??"/>
                        <a:cs typeface="Arial"/>
                      </a:endParaRPr>
                    </a:p>
                  </a:txBody>
                  <a:tcPr marL="68580" marR="68580" marT="0" marB="0"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2DB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0"/>
                        </a:spcBef>
                        <a:spcAft>
                          <a:spcPts val="0"/>
                        </a:spcAft>
                      </a:pPr>
                      <a:r>
                        <a:rPr lang="en-US" sz="1000" b="1" dirty="0">
                          <a:solidFill>
                            <a:srgbClr val="333333"/>
                          </a:solidFill>
                          <a:effectLst/>
                          <a:latin typeface="Arial"/>
                          <a:ea typeface="MS ??"/>
                          <a:cs typeface="Arial"/>
                        </a:rPr>
                        <a:t>Year 1 </a:t>
                      </a:r>
                      <a:r>
                        <a:rPr lang="en-US" sz="1000" dirty="0">
                          <a:solidFill>
                            <a:srgbClr val="333333"/>
                          </a:solidFill>
                          <a:effectLst/>
                          <a:latin typeface="Arial"/>
                          <a:ea typeface="MS ??"/>
                          <a:cs typeface="Arial"/>
                        </a:rPr>
                        <a:t>-</a:t>
                      </a:r>
                      <a:r>
                        <a:rPr lang="en-US" sz="1000" baseline="0" dirty="0">
                          <a:solidFill>
                            <a:srgbClr val="333333"/>
                          </a:solidFill>
                          <a:effectLst/>
                          <a:latin typeface="Arial"/>
                          <a:ea typeface="MS ??"/>
                          <a:cs typeface="Arial"/>
                        </a:rPr>
                        <a:t> </a:t>
                      </a:r>
                      <a:r>
                        <a:rPr lang="en-US" sz="1000" dirty="0">
                          <a:solidFill>
                            <a:srgbClr val="333333"/>
                          </a:solidFill>
                          <a:effectLst/>
                          <a:latin typeface="Arial"/>
                          <a:ea typeface="MS ??"/>
                          <a:cs typeface="Arial"/>
                        </a:rPr>
                        <a:t>ROP plus 5%</a:t>
                      </a:r>
                    </a:p>
                    <a:p>
                      <a:pPr marL="0" marR="0" algn="l">
                        <a:spcBef>
                          <a:spcPts val="0"/>
                        </a:spcBef>
                        <a:spcAft>
                          <a:spcPts val="0"/>
                        </a:spcAft>
                      </a:pPr>
                      <a:r>
                        <a:rPr lang="en-US" sz="1000" b="1" dirty="0">
                          <a:solidFill>
                            <a:srgbClr val="333333"/>
                          </a:solidFill>
                          <a:effectLst/>
                          <a:latin typeface="Arial"/>
                          <a:ea typeface="MS ??"/>
                          <a:cs typeface="Arial"/>
                        </a:rPr>
                        <a:t>Year 2 </a:t>
                      </a:r>
                      <a:r>
                        <a:rPr lang="en-US" sz="1000" dirty="0">
                          <a:solidFill>
                            <a:srgbClr val="333333"/>
                          </a:solidFill>
                          <a:effectLst/>
                          <a:latin typeface="Arial"/>
                          <a:ea typeface="MS ??"/>
                          <a:cs typeface="Arial"/>
                        </a:rPr>
                        <a:t>- ROP plus 10%</a:t>
                      </a:r>
                    </a:p>
                    <a:p>
                      <a:pPr marL="0" marR="0" algn="l">
                        <a:spcBef>
                          <a:spcPts val="0"/>
                        </a:spcBef>
                        <a:spcAft>
                          <a:spcPts val="0"/>
                        </a:spcAft>
                      </a:pPr>
                      <a:r>
                        <a:rPr lang="en-US" sz="1000" b="1" dirty="0">
                          <a:solidFill>
                            <a:srgbClr val="333333"/>
                          </a:solidFill>
                          <a:effectLst/>
                          <a:latin typeface="Arial"/>
                          <a:ea typeface="MS ??"/>
                          <a:cs typeface="Arial"/>
                        </a:rPr>
                        <a:t>Year 3 </a:t>
                      </a:r>
                      <a:r>
                        <a:rPr lang="en-US" sz="1000" dirty="0">
                          <a:solidFill>
                            <a:srgbClr val="333333"/>
                          </a:solidFill>
                          <a:effectLst/>
                          <a:latin typeface="Arial"/>
                          <a:ea typeface="MS ??"/>
                          <a:cs typeface="Arial"/>
                        </a:rPr>
                        <a:t>- 75% of the </a:t>
                      </a:r>
                    </a:p>
                    <a:p>
                      <a:pPr marL="465138" marR="0" indent="0" algn="l">
                        <a:spcBef>
                          <a:spcPts val="0"/>
                        </a:spcBef>
                        <a:spcAft>
                          <a:spcPts val="0"/>
                        </a:spcAft>
                        <a:tabLst/>
                      </a:pPr>
                      <a:r>
                        <a:rPr lang="en-US" sz="1000" dirty="0">
                          <a:solidFill>
                            <a:srgbClr val="333333"/>
                          </a:solidFill>
                          <a:effectLst/>
                          <a:latin typeface="Arial"/>
                          <a:ea typeface="MS ??"/>
                          <a:cs typeface="Arial"/>
                        </a:rPr>
                        <a:t>face amount</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cs typeface="Arial"/>
                        </a:rPr>
                        <a:t>Premiums paid plus 10% interest compounded annually</a:t>
                      </a:r>
                      <a:r>
                        <a:rPr lang="en-US" sz="1000" baseline="0" dirty="0">
                          <a:solidFill>
                            <a:srgbClr val="333333"/>
                          </a:solidFill>
                          <a:effectLst/>
                          <a:latin typeface="Arial"/>
                          <a:cs typeface="Arial"/>
                        </a:rPr>
                        <a:t>, first two years</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cs typeface="Arial"/>
                        </a:rPr>
                        <a:t>110% </a:t>
                      </a:r>
                      <a:br>
                        <a:rPr lang="en-US" sz="1000" dirty="0">
                          <a:solidFill>
                            <a:srgbClr val="333333"/>
                          </a:solidFill>
                          <a:effectLst/>
                          <a:latin typeface="Arial"/>
                          <a:cs typeface="Arial"/>
                        </a:rPr>
                      </a:br>
                      <a:r>
                        <a:rPr lang="en-US" sz="1000" dirty="0">
                          <a:solidFill>
                            <a:srgbClr val="333333"/>
                          </a:solidFill>
                          <a:effectLst/>
                          <a:latin typeface="Arial"/>
                          <a:cs typeface="Arial"/>
                        </a:rPr>
                        <a:t>of premiums paid, </a:t>
                      </a:r>
                    </a:p>
                    <a:p>
                      <a:pPr marL="0" marR="0" algn="ctr">
                        <a:spcBef>
                          <a:spcPts val="0"/>
                        </a:spcBef>
                        <a:spcAft>
                          <a:spcPts val="0"/>
                        </a:spcAft>
                      </a:pPr>
                      <a:r>
                        <a:rPr lang="en-US" sz="1000" dirty="0">
                          <a:solidFill>
                            <a:srgbClr val="333333"/>
                          </a:solidFill>
                          <a:effectLst/>
                          <a:latin typeface="Arial"/>
                          <a:cs typeface="Arial"/>
                        </a:rPr>
                        <a:t>first</a:t>
                      </a:r>
                      <a:r>
                        <a:rPr lang="en-US" sz="1000" baseline="0" dirty="0">
                          <a:solidFill>
                            <a:srgbClr val="333333"/>
                          </a:solidFill>
                          <a:effectLst/>
                          <a:latin typeface="Arial"/>
                          <a:cs typeface="Arial"/>
                        </a:rPr>
                        <a:t> two years</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cs typeface="Arial"/>
                        </a:rPr>
                        <a:t>110% </a:t>
                      </a:r>
                    </a:p>
                    <a:p>
                      <a:pPr marL="0" marR="0" algn="ctr">
                        <a:spcBef>
                          <a:spcPts val="0"/>
                        </a:spcBef>
                        <a:spcAft>
                          <a:spcPts val="0"/>
                        </a:spcAft>
                      </a:pPr>
                      <a:r>
                        <a:rPr lang="en-US" sz="1000" dirty="0">
                          <a:solidFill>
                            <a:srgbClr val="333333"/>
                          </a:solidFill>
                          <a:effectLst/>
                          <a:latin typeface="Arial"/>
                          <a:cs typeface="Arial"/>
                        </a:rPr>
                        <a:t>of premiums paid,</a:t>
                      </a:r>
                    </a:p>
                    <a:p>
                      <a:pPr marL="0" marR="0" algn="ctr">
                        <a:spcBef>
                          <a:spcPts val="0"/>
                        </a:spcBef>
                        <a:spcAft>
                          <a:spcPts val="0"/>
                        </a:spcAft>
                      </a:pPr>
                      <a:r>
                        <a:rPr lang="en-US" sz="1000" dirty="0">
                          <a:solidFill>
                            <a:srgbClr val="333333"/>
                          </a:solidFill>
                          <a:effectLst/>
                          <a:latin typeface="Arial"/>
                          <a:cs typeface="Arial"/>
                        </a:rPr>
                        <a:t> first</a:t>
                      </a:r>
                      <a:r>
                        <a:rPr lang="en-US" sz="1000" baseline="0" dirty="0">
                          <a:solidFill>
                            <a:srgbClr val="333333"/>
                          </a:solidFill>
                          <a:effectLst/>
                          <a:latin typeface="Arial"/>
                          <a:cs typeface="Arial"/>
                        </a:rPr>
                        <a:t> two years</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cs typeface="Arial"/>
                        </a:rPr>
                        <a:t>125%</a:t>
                      </a:r>
                    </a:p>
                    <a:p>
                      <a:pPr marL="0" marR="0" algn="ctr">
                        <a:spcBef>
                          <a:spcPts val="0"/>
                        </a:spcBef>
                        <a:spcAft>
                          <a:spcPts val="0"/>
                        </a:spcAft>
                      </a:pPr>
                      <a:r>
                        <a:rPr lang="en-US" sz="1000" dirty="0">
                          <a:solidFill>
                            <a:srgbClr val="333333"/>
                          </a:solidFill>
                          <a:effectLst/>
                          <a:latin typeface="Arial"/>
                          <a:cs typeface="Arial"/>
                        </a:rPr>
                        <a:t> of  premiums paid,</a:t>
                      </a:r>
                      <a:r>
                        <a:rPr lang="en-US" sz="1000" baseline="0" dirty="0">
                          <a:solidFill>
                            <a:srgbClr val="333333"/>
                          </a:solidFill>
                          <a:effectLst/>
                          <a:latin typeface="Arial"/>
                          <a:cs typeface="Arial"/>
                        </a:rPr>
                        <a:t> </a:t>
                      </a:r>
                    </a:p>
                    <a:p>
                      <a:pPr marL="0" marR="0" algn="ctr">
                        <a:spcBef>
                          <a:spcPts val="0"/>
                        </a:spcBef>
                        <a:spcAft>
                          <a:spcPts val="0"/>
                        </a:spcAft>
                      </a:pPr>
                      <a:r>
                        <a:rPr lang="en-US" sz="1000" dirty="0">
                          <a:solidFill>
                            <a:srgbClr val="333333"/>
                          </a:solidFill>
                          <a:effectLst/>
                          <a:latin typeface="Arial"/>
                          <a:cs typeface="Arial"/>
                        </a:rPr>
                        <a:t>first</a:t>
                      </a:r>
                      <a:r>
                        <a:rPr lang="en-US" sz="1000" baseline="0" dirty="0">
                          <a:solidFill>
                            <a:srgbClr val="333333"/>
                          </a:solidFill>
                          <a:effectLst/>
                          <a:latin typeface="Arial"/>
                          <a:cs typeface="Arial"/>
                        </a:rPr>
                        <a:t> two years</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4"/>
                  </a:ext>
                </a:extLst>
              </a:tr>
              <a:tr h="73152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a:spcBef>
                          <a:spcPts val="0"/>
                        </a:spcBef>
                        <a:spcAft>
                          <a:spcPts val="0"/>
                        </a:spcAft>
                      </a:pPr>
                      <a:r>
                        <a:rPr lang="en-US" sz="1000" dirty="0">
                          <a:solidFill>
                            <a:srgbClr val="333333"/>
                          </a:solidFill>
                          <a:effectLst/>
                          <a:latin typeface="Arial"/>
                          <a:cs typeface="Arial"/>
                        </a:rPr>
                        <a:t>Chronic</a:t>
                      </a:r>
                      <a:r>
                        <a:rPr lang="en-US" sz="1000" baseline="0" dirty="0">
                          <a:solidFill>
                            <a:srgbClr val="333333"/>
                          </a:solidFill>
                          <a:effectLst/>
                          <a:latin typeface="Arial"/>
                          <a:cs typeface="Arial"/>
                        </a:rPr>
                        <a:t> Illness Benefit</a:t>
                      </a:r>
                      <a:endParaRPr lang="en-US" sz="1200" dirty="0">
                        <a:solidFill>
                          <a:srgbClr val="333333"/>
                        </a:solidFill>
                        <a:effectLst/>
                        <a:latin typeface="Arial"/>
                        <a:ea typeface="MS ??"/>
                        <a:cs typeface="Arial"/>
                      </a:endParaRPr>
                    </a:p>
                  </a:txBody>
                  <a:tcPr marL="68580" marR="6858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5888" marR="0" indent="-115888" algn="l">
                        <a:spcBef>
                          <a:spcPts val="0"/>
                        </a:spcBef>
                        <a:spcAft>
                          <a:spcPts val="0"/>
                        </a:spcAft>
                        <a:buFont typeface="Arial" panose="020B0604020202020204" pitchFamily="34" charset="0"/>
                        <a:buChar char="•"/>
                        <a:tabLst/>
                      </a:pPr>
                      <a:r>
                        <a:rPr lang="en-US" sz="1000" b="1" dirty="0">
                          <a:solidFill>
                            <a:srgbClr val="333333"/>
                          </a:solidFill>
                          <a:effectLst/>
                          <a:latin typeface="Arial"/>
                          <a:cs typeface="Arial"/>
                        </a:rPr>
                        <a:t>Premium</a:t>
                      </a:r>
                      <a:r>
                        <a:rPr lang="en-US" sz="1000" b="1" baseline="0" dirty="0">
                          <a:solidFill>
                            <a:srgbClr val="333333"/>
                          </a:solidFill>
                          <a:effectLst/>
                          <a:latin typeface="Arial"/>
                          <a:cs typeface="Arial"/>
                        </a:rPr>
                        <a:t>s paid are returned up to </a:t>
                      </a:r>
                      <a:r>
                        <a:rPr lang="en-US" sz="1000" b="1" dirty="0">
                          <a:solidFill>
                            <a:srgbClr val="333333"/>
                          </a:solidFill>
                          <a:effectLst/>
                          <a:latin typeface="Arial"/>
                          <a:cs typeface="Arial"/>
                        </a:rPr>
                        <a:t> 25% of face</a:t>
                      </a:r>
                    </a:p>
                    <a:p>
                      <a:pPr marL="115888" marR="0" indent="-115888" algn="l">
                        <a:spcBef>
                          <a:spcPts val="0"/>
                        </a:spcBef>
                        <a:spcAft>
                          <a:spcPts val="0"/>
                        </a:spcAft>
                        <a:buFont typeface="Arial" panose="020B0604020202020204" pitchFamily="34" charset="0"/>
                        <a:buChar char="•"/>
                        <a:tabLst/>
                      </a:pPr>
                      <a:r>
                        <a:rPr lang="en-US" sz="1000" b="1" dirty="0">
                          <a:solidFill>
                            <a:srgbClr val="333333"/>
                          </a:solidFill>
                          <a:effectLst/>
                          <a:latin typeface="Arial"/>
                          <a:cs typeface="Arial"/>
                        </a:rPr>
                        <a:t>No waiting period</a:t>
                      </a:r>
                      <a:endParaRPr lang="en-US" sz="1200" b="1" dirty="0">
                        <a:solidFill>
                          <a:srgbClr val="333333"/>
                        </a:solidFill>
                        <a:effectLst/>
                        <a:latin typeface="Arial"/>
                        <a:ea typeface="MS ??"/>
                        <a:cs typeface="Arial"/>
                      </a:endParaRPr>
                    </a:p>
                  </a:txBody>
                  <a:tcPr marL="68580" marR="68580" marT="0" marB="0"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2DB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136" rtl="0" eaLnBrk="1" fontAlgn="auto" latinLnBrk="0" hangingPunct="1">
                        <a:lnSpc>
                          <a:spcPct val="100000"/>
                        </a:lnSpc>
                        <a:spcBef>
                          <a:spcPts val="0"/>
                        </a:spcBef>
                        <a:spcAft>
                          <a:spcPts val="0"/>
                        </a:spcAft>
                        <a:buClrTx/>
                        <a:buSzTx/>
                        <a:buFontTx/>
                        <a:buNone/>
                        <a:tabLst/>
                        <a:defRPr/>
                      </a:pPr>
                      <a:r>
                        <a:rPr lang="en-US" sz="1000" dirty="0">
                          <a:solidFill>
                            <a:srgbClr val="333333"/>
                          </a:solidFill>
                          <a:effectLst/>
                          <a:latin typeface="Arial"/>
                          <a:ea typeface="MS ??"/>
                          <a:cs typeface="Arial"/>
                        </a:rPr>
                        <a:t>------</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136" rtl="0" eaLnBrk="1" fontAlgn="auto" latinLnBrk="0" hangingPunct="1">
                        <a:lnSpc>
                          <a:spcPct val="100000"/>
                        </a:lnSpc>
                        <a:spcBef>
                          <a:spcPts val="0"/>
                        </a:spcBef>
                        <a:spcAft>
                          <a:spcPts val="0"/>
                        </a:spcAft>
                        <a:buClrTx/>
                        <a:buSzTx/>
                        <a:buFontTx/>
                        <a:buNone/>
                        <a:tabLst/>
                        <a:defRPr/>
                      </a:pPr>
                      <a:r>
                        <a:rPr lang="en-US" sz="1000" dirty="0">
                          <a:solidFill>
                            <a:srgbClr val="333333"/>
                          </a:solidFill>
                          <a:effectLst/>
                          <a:latin typeface="Arial"/>
                          <a:ea typeface="MS ??"/>
                          <a:cs typeface="Arial"/>
                        </a:rPr>
                        <a:t>------</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136" rtl="0" eaLnBrk="1" fontAlgn="auto" latinLnBrk="0" hangingPunct="1">
                        <a:lnSpc>
                          <a:spcPct val="100000"/>
                        </a:lnSpc>
                        <a:spcBef>
                          <a:spcPts val="0"/>
                        </a:spcBef>
                        <a:spcAft>
                          <a:spcPts val="0"/>
                        </a:spcAft>
                        <a:buClrTx/>
                        <a:buSzTx/>
                        <a:buFontTx/>
                        <a:buNone/>
                        <a:tabLst/>
                        <a:defRPr/>
                      </a:pPr>
                      <a:r>
                        <a:rPr lang="en-US" sz="1000" dirty="0">
                          <a:solidFill>
                            <a:srgbClr val="333333"/>
                          </a:solidFill>
                          <a:effectLst/>
                          <a:latin typeface="Arial"/>
                          <a:ea typeface="MS ??"/>
                          <a:cs typeface="Arial"/>
                        </a:rPr>
                        <a:t>------</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136" rtl="0" eaLnBrk="1" fontAlgn="auto" latinLnBrk="0" hangingPunct="1">
                        <a:lnSpc>
                          <a:spcPct val="100000"/>
                        </a:lnSpc>
                        <a:spcBef>
                          <a:spcPts val="0"/>
                        </a:spcBef>
                        <a:spcAft>
                          <a:spcPts val="0"/>
                        </a:spcAft>
                        <a:buClrTx/>
                        <a:buSzTx/>
                        <a:buFontTx/>
                        <a:buNone/>
                        <a:tabLst/>
                        <a:defRPr/>
                      </a:pPr>
                      <a:r>
                        <a:rPr lang="en-US" sz="1000" dirty="0">
                          <a:solidFill>
                            <a:srgbClr val="333333"/>
                          </a:solidFill>
                          <a:effectLst/>
                          <a:latin typeface="Arial"/>
                          <a:ea typeface="MS ??"/>
                          <a:cs typeface="Arial"/>
                        </a:rPr>
                        <a:t>------</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136" rtl="0" eaLnBrk="1" fontAlgn="auto" latinLnBrk="0" hangingPunct="1">
                        <a:lnSpc>
                          <a:spcPct val="100000"/>
                        </a:lnSpc>
                        <a:spcBef>
                          <a:spcPts val="0"/>
                        </a:spcBef>
                        <a:spcAft>
                          <a:spcPts val="0"/>
                        </a:spcAft>
                        <a:buClrTx/>
                        <a:buSzTx/>
                        <a:buFontTx/>
                        <a:buNone/>
                        <a:tabLst/>
                        <a:defRPr/>
                      </a:pPr>
                      <a:r>
                        <a:rPr lang="en-US" sz="1000" dirty="0">
                          <a:solidFill>
                            <a:srgbClr val="333333"/>
                          </a:solidFill>
                          <a:effectLst/>
                          <a:latin typeface="Arial"/>
                          <a:ea typeface="MS ??"/>
                          <a:cs typeface="Arial"/>
                        </a:rPr>
                        <a:t>------</a:t>
                      </a:r>
                    </a:p>
                  </a:txBody>
                  <a:tcPr marL="68580" marR="68580" marT="0" marB="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5"/>
                  </a:ext>
                </a:extLst>
              </a:tr>
              <a:tr h="655463">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a:spcBef>
                          <a:spcPts val="0"/>
                        </a:spcBef>
                        <a:spcAft>
                          <a:spcPts val="0"/>
                        </a:spcAft>
                      </a:pPr>
                      <a:r>
                        <a:rPr lang="en-US" sz="1000" kern="1200" baseline="0" dirty="0">
                          <a:solidFill>
                            <a:srgbClr val="333333"/>
                          </a:solidFill>
                          <a:effectLst/>
                          <a:latin typeface="Arial"/>
                          <a:cs typeface="Arial"/>
                        </a:rPr>
                        <a:t>Terminal Illness Benefit</a:t>
                      </a:r>
                      <a:endParaRPr lang="en-US" sz="1000" b="1" kern="1200" baseline="0" dirty="0">
                        <a:solidFill>
                          <a:srgbClr val="333333"/>
                        </a:solidFill>
                        <a:effectLst/>
                        <a:latin typeface="Arial"/>
                        <a:ea typeface="+mn-ea"/>
                        <a:cs typeface="Arial"/>
                      </a:endParaRPr>
                    </a:p>
                  </a:txBody>
                  <a:tcPr marL="68580" marR="6858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F4FDA"/>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b="1" dirty="0">
                          <a:solidFill>
                            <a:srgbClr val="333333"/>
                          </a:solidFill>
                          <a:effectLst/>
                          <a:latin typeface="Arial"/>
                          <a:cs typeface="Arial"/>
                        </a:rPr>
                        <a:t>50%  of death</a:t>
                      </a:r>
                      <a:r>
                        <a:rPr lang="en-US" sz="1000" b="1" baseline="0" dirty="0">
                          <a:solidFill>
                            <a:srgbClr val="333333"/>
                          </a:solidFill>
                          <a:effectLst/>
                          <a:latin typeface="Arial"/>
                          <a:cs typeface="Arial"/>
                        </a:rPr>
                        <a:t> benefit </a:t>
                      </a:r>
                      <a:r>
                        <a:rPr lang="en-US" sz="1000" b="1" dirty="0">
                          <a:solidFill>
                            <a:srgbClr val="333333"/>
                          </a:solidFill>
                          <a:effectLst/>
                          <a:latin typeface="Arial"/>
                          <a:cs typeface="Arial"/>
                        </a:rPr>
                        <a:t>with</a:t>
                      </a:r>
                      <a:br>
                        <a:rPr lang="en-US" sz="1000" b="1" dirty="0">
                          <a:solidFill>
                            <a:srgbClr val="333333"/>
                          </a:solidFill>
                          <a:effectLst/>
                          <a:latin typeface="Arial"/>
                          <a:cs typeface="Arial"/>
                        </a:rPr>
                      </a:br>
                      <a:r>
                        <a:rPr lang="en-US" sz="1000" b="1" dirty="0">
                          <a:solidFill>
                            <a:srgbClr val="333333"/>
                          </a:solidFill>
                          <a:effectLst/>
                          <a:latin typeface="Arial"/>
                          <a:cs typeface="Arial"/>
                        </a:rPr>
                        <a:t>24-month life expectancy</a:t>
                      </a:r>
                      <a:endParaRPr lang="en-US" sz="1000" b="1" dirty="0">
                        <a:solidFill>
                          <a:srgbClr val="333333"/>
                        </a:solidFill>
                        <a:effectLst/>
                        <a:latin typeface="Arial"/>
                        <a:ea typeface="MS ??"/>
                        <a:cs typeface="Arial"/>
                      </a:endParaRPr>
                    </a:p>
                  </a:txBody>
                  <a:tcPr marL="68580" marR="68580" marT="0" marB="0"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DB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136" rtl="0" eaLnBrk="1" fontAlgn="auto" latinLnBrk="0" hangingPunct="1">
                        <a:lnSpc>
                          <a:spcPct val="100000"/>
                        </a:lnSpc>
                        <a:spcBef>
                          <a:spcPts val="0"/>
                        </a:spcBef>
                        <a:spcAft>
                          <a:spcPts val="0"/>
                        </a:spcAft>
                        <a:buClrTx/>
                        <a:buSzTx/>
                        <a:buFontTx/>
                        <a:buNone/>
                        <a:tabLst/>
                        <a:defRPr/>
                      </a:pPr>
                      <a:r>
                        <a:rPr lang="en-US" sz="1000" dirty="0">
                          <a:solidFill>
                            <a:srgbClr val="333333"/>
                          </a:solidFill>
                          <a:effectLst/>
                          <a:latin typeface="Arial"/>
                          <a:ea typeface="MS ??"/>
                          <a:cs typeface="Arial"/>
                        </a:rPr>
                        <a:t>------</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136" rtl="0" eaLnBrk="1" fontAlgn="auto" latinLnBrk="0" hangingPunct="1">
                        <a:lnSpc>
                          <a:spcPct val="100000"/>
                        </a:lnSpc>
                        <a:spcBef>
                          <a:spcPts val="0"/>
                        </a:spcBef>
                        <a:spcAft>
                          <a:spcPts val="0"/>
                        </a:spcAft>
                        <a:buClrTx/>
                        <a:buSzTx/>
                        <a:buFontTx/>
                        <a:buNone/>
                        <a:tabLst/>
                        <a:defRPr/>
                      </a:pPr>
                      <a:r>
                        <a:rPr lang="en-US" sz="1000" dirty="0">
                          <a:solidFill>
                            <a:srgbClr val="333333"/>
                          </a:solidFill>
                          <a:effectLst/>
                          <a:latin typeface="Arial"/>
                          <a:ea typeface="MS ??"/>
                          <a:cs typeface="Arial"/>
                        </a:rPr>
                        <a:t>------</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136" rtl="0" eaLnBrk="1" fontAlgn="auto" latinLnBrk="0" hangingPunct="1">
                        <a:lnSpc>
                          <a:spcPct val="100000"/>
                        </a:lnSpc>
                        <a:spcBef>
                          <a:spcPts val="0"/>
                        </a:spcBef>
                        <a:spcAft>
                          <a:spcPts val="0"/>
                        </a:spcAft>
                        <a:buClrTx/>
                        <a:buSzTx/>
                        <a:buFontTx/>
                        <a:buNone/>
                        <a:tabLst/>
                        <a:defRPr/>
                      </a:pPr>
                      <a:r>
                        <a:rPr lang="en-US" sz="1000" dirty="0">
                          <a:solidFill>
                            <a:srgbClr val="333333"/>
                          </a:solidFill>
                          <a:effectLst/>
                          <a:latin typeface="Arial"/>
                          <a:ea typeface="MS ??"/>
                          <a:cs typeface="Arial"/>
                        </a:rPr>
                        <a:t>------</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136" rtl="0" eaLnBrk="1" fontAlgn="auto" latinLnBrk="0" hangingPunct="1">
                        <a:lnSpc>
                          <a:spcPct val="100000"/>
                        </a:lnSpc>
                        <a:spcBef>
                          <a:spcPts val="0"/>
                        </a:spcBef>
                        <a:spcAft>
                          <a:spcPts val="0"/>
                        </a:spcAft>
                        <a:buClrTx/>
                        <a:buSzTx/>
                        <a:buFontTx/>
                        <a:buNone/>
                        <a:tabLst/>
                        <a:defRPr/>
                      </a:pPr>
                      <a:r>
                        <a:rPr lang="en-US" sz="1000" dirty="0">
                          <a:solidFill>
                            <a:srgbClr val="333333"/>
                          </a:solidFill>
                          <a:effectLst/>
                          <a:latin typeface="Arial"/>
                          <a:ea typeface="MS ??"/>
                          <a:cs typeface="Arial"/>
                        </a:rPr>
                        <a:t>------</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ea typeface="+mn-ea"/>
                          <a:cs typeface="Arial"/>
                        </a:rPr>
                        <a:t>50%</a:t>
                      </a:r>
                      <a:r>
                        <a:rPr lang="en-US" sz="1000" baseline="0" dirty="0">
                          <a:solidFill>
                            <a:srgbClr val="333333"/>
                          </a:solidFill>
                          <a:effectLst/>
                          <a:latin typeface="Arial"/>
                          <a:ea typeface="+mn-ea"/>
                          <a:cs typeface="Arial"/>
                        </a:rPr>
                        <a:t> of death benefit with 12-month life expectancy</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6"/>
                  </a:ext>
                </a:extLst>
              </a:tr>
            </a:tbl>
          </a:graphicData>
        </a:graphic>
      </p:graphicFrame>
      <p:sp>
        <p:nvSpPr>
          <p:cNvPr id="8" name="TextBox 7">
            <a:extLst>
              <a:ext uri="{FF2B5EF4-FFF2-40B4-BE49-F238E27FC236}">
                <a16:creationId xmlns:a16="http://schemas.microsoft.com/office/drawing/2014/main" id="{D709FA2A-5343-5B44-80C5-CBDB8DC1716D}"/>
              </a:ext>
            </a:extLst>
          </p:cNvPr>
          <p:cNvSpPr txBox="1"/>
          <p:nvPr/>
        </p:nvSpPr>
        <p:spPr>
          <a:xfrm>
            <a:off x="2294708" y="7590600"/>
            <a:ext cx="9045089" cy="215444"/>
          </a:xfrm>
          <a:prstGeom prst="rect">
            <a:avLst/>
          </a:prstGeom>
          <a:noFill/>
        </p:spPr>
        <p:txBody>
          <a:bodyPr wrap="square" rtlCol="0">
            <a:spAutoFit/>
          </a:bodyPr>
          <a:lstStyle/>
          <a:p>
            <a:pPr defTabSz="457200"/>
            <a:r>
              <a:rPr lang="en-US" sz="800" dirty="0">
                <a:solidFill>
                  <a:srgbClr val="7F7F7F"/>
                </a:solidFill>
                <a:cs typeface="Arial" panose="020B0604020202020204" pitchFamily="34" charset="0"/>
              </a:rPr>
              <a:t>Carriers mentioned in the presentation are peer group competitors of AGL. Every attempt has been made to verify the accuracy of competitor information. Product and rates are subject to change at any time.</a:t>
            </a:r>
          </a:p>
        </p:txBody>
      </p:sp>
      <p:sp>
        <p:nvSpPr>
          <p:cNvPr id="9" name="Text Placeholder 4">
            <a:extLst>
              <a:ext uri="{FF2B5EF4-FFF2-40B4-BE49-F238E27FC236}">
                <a16:creationId xmlns:a16="http://schemas.microsoft.com/office/drawing/2014/main" id="{3F2BDA6F-226E-F840-B529-DC8DC9D79086}"/>
              </a:ext>
            </a:extLst>
          </p:cNvPr>
          <p:cNvSpPr txBox="1">
            <a:spLocks/>
          </p:cNvSpPr>
          <p:nvPr/>
        </p:nvSpPr>
        <p:spPr>
          <a:xfrm>
            <a:off x="640079" y="1075037"/>
            <a:ext cx="4551279" cy="345439"/>
          </a:xfrm>
          <a:prstGeom prst="rect">
            <a:avLst/>
          </a:prstGeom>
        </p:spPr>
        <p:txBody>
          <a:bodyPr lIns="0" rIns="0"/>
          <a:lstStyle>
            <a:lvl1pPr marL="228589" indent="-228589" algn="l" defTabSz="914354" rtl="0" eaLnBrk="1" latinLnBrk="0" hangingPunct="1">
              <a:lnSpc>
                <a:spcPct val="90000"/>
              </a:lnSpc>
              <a:spcBef>
                <a:spcPts val="1000"/>
              </a:spcBef>
              <a:buClr>
                <a:srgbClr val="1452DF"/>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1452DF"/>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1452DF"/>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a:buFont typeface="Arial"/>
              <a:buNone/>
            </a:pPr>
            <a:r>
              <a:rPr lang="en-US" sz="1600" dirty="0">
                <a:solidFill>
                  <a:srgbClr val="8F4FDA"/>
                </a:solidFill>
              </a:rPr>
              <a:t>As of </a:t>
            </a:r>
            <a:r>
              <a:rPr lang="en-US" sz="1600" b="1" dirty="0">
                <a:solidFill>
                  <a:srgbClr val="8F4FDA"/>
                </a:solidFill>
              </a:rPr>
              <a:t>February 5, 2021</a:t>
            </a:r>
          </a:p>
        </p:txBody>
      </p:sp>
    </p:spTree>
    <p:extLst>
      <p:ext uri="{BB962C8B-B14F-4D97-AF65-F5344CB8AC3E}">
        <p14:creationId xmlns:p14="http://schemas.microsoft.com/office/powerpoint/2010/main" val="124297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6C8A-1A7C-CA40-B7DA-875CEE0165E6}"/>
              </a:ext>
            </a:extLst>
          </p:cNvPr>
          <p:cNvSpPr>
            <a:spLocks noGrp="1"/>
          </p:cNvSpPr>
          <p:nvPr>
            <p:ph type="title"/>
          </p:nvPr>
        </p:nvSpPr>
        <p:spPr>
          <a:xfrm>
            <a:off x="640079" y="457200"/>
            <a:ext cx="10698480" cy="561703"/>
          </a:xfrm>
        </p:spPr>
        <p:txBody>
          <a:bodyPr/>
          <a:lstStyle/>
          <a:p>
            <a:r>
              <a:rPr lang="en-US" dirty="0">
                <a:latin typeface="Arial"/>
                <a:cs typeface="Arial"/>
              </a:rPr>
              <a:t>GIWL competitive pricing – monthly premiums</a:t>
            </a:r>
          </a:p>
        </p:txBody>
      </p:sp>
      <p:sp>
        <p:nvSpPr>
          <p:cNvPr id="7" name="Rectangle 6">
            <a:extLst>
              <a:ext uri="{FF2B5EF4-FFF2-40B4-BE49-F238E27FC236}">
                <a16:creationId xmlns:a16="http://schemas.microsoft.com/office/drawing/2014/main" id="{C2A754B6-93A7-6D45-8059-22E8C4F07F0A}"/>
              </a:ext>
            </a:extLst>
          </p:cNvPr>
          <p:cNvSpPr/>
          <p:nvPr/>
        </p:nvSpPr>
        <p:spPr>
          <a:xfrm>
            <a:off x="6057900" y="6078218"/>
            <a:ext cx="5743791" cy="338550"/>
          </a:xfrm>
          <a:prstGeom prst="rect">
            <a:avLst/>
          </a:prstGeom>
        </p:spPr>
        <p:txBody>
          <a:bodyPr wrap="square" lIns="0" tIns="45718" rIns="0" bIns="45718">
            <a:spAutoFit/>
          </a:bodyPr>
          <a:lstStyle/>
          <a:p>
            <a:pPr algn="r"/>
            <a:r>
              <a:rPr lang="en-US" sz="800" dirty="0">
                <a:solidFill>
                  <a:prstClr val="white">
                    <a:lumMod val="85000"/>
                  </a:prstClr>
                </a:solidFill>
                <a:latin typeface="Arial"/>
                <a:cs typeface="Arial"/>
              </a:rPr>
              <a:t>Carriers mentioned in the presentation are peer group competitors of AGL. Every attempt has been made to verify the accuracy of competitor information. Product and rates are subject to change at any time.</a:t>
            </a:r>
          </a:p>
        </p:txBody>
      </p:sp>
      <p:sp>
        <p:nvSpPr>
          <p:cNvPr id="8" name="TextBox 7">
            <a:extLst>
              <a:ext uri="{FF2B5EF4-FFF2-40B4-BE49-F238E27FC236}">
                <a16:creationId xmlns:a16="http://schemas.microsoft.com/office/drawing/2014/main" id="{D709FA2A-5343-5B44-80C5-CBDB8DC1716D}"/>
              </a:ext>
            </a:extLst>
          </p:cNvPr>
          <p:cNvSpPr txBox="1"/>
          <p:nvPr/>
        </p:nvSpPr>
        <p:spPr>
          <a:xfrm>
            <a:off x="2294708" y="7590600"/>
            <a:ext cx="9045089" cy="215444"/>
          </a:xfrm>
          <a:prstGeom prst="rect">
            <a:avLst/>
          </a:prstGeom>
          <a:noFill/>
        </p:spPr>
        <p:txBody>
          <a:bodyPr wrap="square" rtlCol="0">
            <a:spAutoFit/>
          </a:bodyPr>
          <a:lstStyle/>
          <a:p>
            <a:pPr defTabSz="457200"/>
            <a:r>
              <a:rPr lang="en-US" sz="800" dirty="0">
                <a:solidFill>
                  <a:srgbClr val="7F7F7F"/>
                </a:solidFill>
                <a:cs typeface="Arial" panose="020B0604020202020204" pitchFamily="34" charset="0"/>
              </a:rPr>
              <a:t>Carriers mentioned in the presentation are peer group competitors of AGL. Every attempt has been made to verify the accuracy of competitor information. Product and rates are subject to change at any time.</a:t>
            </a:r>
          </a:p>
        </p:txBody>
      </p:sp>
      <p:sp>
        <p:nvSpPr>
          <p:cNvPr id="9" name="Text Placeholder 4">
            <a:extLst>
              <a:ext uri="{FF2B5EF4-FFF2-40B4-BE49-F238E27FC236}">
                <a16:creationId xmlns:a16="http://schemas.microsoft.com/office/drawing/2014/main" id="{3F2BDA6F-226E-F840-B529-DC8DC9D79086}"/>
              </a:ext>
            </a:extLst>
          </p:cNvPr>
          <p:cNvSpPr txBox="1">
            <a:spLocks/>
          </p:cNvSpPr>
          <p:nvPr/>
        </p:nvSpPr>
        <p:spPr>
          <a:xfrm>
            <a:off x="640079" y="1075037"/>
            <a:ext cx="4551279" cy="345439"/>
          </a:xfrm>
          <a:prstGeom prst="rect">
            <a:avLst/>
          </a:prstGeom>
        </p:spPr>
        <p:txBody>
          <a:bodyPr lIns="0" rIns="0"/>
          <a:lstStyle>
            <a:lvl1pPr marL="228589" indent="-228589" algn="l" defTabSz="914354" rtl="0" eaLnBrk="1" latinLnBrk="0" hangingPunct="1">
              <a:lnSpc>
                <a:spcPct val="90000"/>
              </a:lnSpc>
              <a:spcBef>
                <a:spcPts val="1000"/>
              </a:spcBef>
              <a:buClr>
                <a:srgbClr val="1452DF"/>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1452DF"/>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1452DF"/>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a:buFont typeface="Arial"/>
              <a:buNone/>
            </a:pPr>
            <a:r>
              <a:rPr lang="en-US" sz="1600" dirty="0">
                <a:solidFill>
                  <a:srgbClr val="8F4FDA"/>
                </a:solidFill>
              </a:rPr>
              <a:t>As of </a:t>
            </a:r>
            <a:r>
              <a:rPr lang="en-US" sz="1600" b="1" dirty="0">
                <a:solidFill>
                  <a:srgbClr val="8F4FDA"/>
                </a:solidFill>
              </a:rPr>
              <a:t>February 5, 2021</a:t>
            </a:r>
          </a:p>
        </p:txBody>
      </p:sp>
      <p:graphicFrame>
        <p:nvGraphicFramePr>
          <p:cNvPr id="10" name="Table 9">
            <a:extLst>
              <a:ext uri="{FF2B5EF4-FFF2-40B4-BE49-F238E27FC236}">
                <a16:creationId xmlns:a16="http://schemas.microsoft.com/office/drawing/2014/main" id="{2277D15A-AC38-A343-B83A-89EA90C57810}"/>
              </a:ext>
            </a:extLst>
          </p:cNvPr>
          <p:cNvGraphicFramePr>
            <a:graphicFrameLocks noGrp="1"/>
          </p:cNvGraphicFramePr>
          <p:nvPr>
            <p:extLst>
              <p:ext uri="{D42A27DB-BD31-4B8C-83A1-F6EECF244321}">
                <p14:modId xmlns:p14="http://schemas.microsoft.com/office/powerpoint/2010/main" val="1039039484"/>
              </p:ext>
            </p:extLst>
          </p:nvPr>
        </p:nvGraphicFramePr>
        <p:xfrm>
          <a:off x="2872891" y="1435139"/>
          <a:ext cx="8159794" cy="3987721"/>
        </p:xfrm>
        <a:graphic>
          <a:graphicData uri="http://schemas.openxmlformats.org/drawingml/2006/table">
            <a:tbl>
              <a:tblPr/>
              <a:tblGrid>
                <a:gridCol w="477980">
                  <a:extLst>
                    <a:ext uri="{9D8B030D-6E8A-4147-A177-3AD203B41FA5}">
                      <a16:colId xmlns:a16="http://schemas.microsoft.com/office/drawing/2014/main" val="20000"/>
                    </a:ext>
                  </a:extLst>
                </a:gridCol>
                <a:gridCol w="421077">
                  <a:extLst>
                    <a:ext uri="{9D8B030D-6E8A-4147-A177-3AD203B41FA5}">
                      <a16:colId xmlns:a16="http://schemas.microsoft.com/office/drawing/2014/main" val="20001"/>
                    </a:ext>
                  </a:extLst>
                </a:gridCol>
                <a:gridCol w="660067">
                  <a:extLst>
                    <a:ext uri="{9D8B030D-6E8A-4147-A177-3AD203B41FA5}">
                      <a16:colId xmlns:a16="http://schemas.microsoft.com/office/drawing/2014/main" val="20002"/>
                    </a:ext>
                  </a:extLst>
                </a:gridCol>
                <a:gridCol w="660067">
                  <a:extLst>
                    <a:ext uri="{9D8B030D-6E8A-4147-A177-3AD203B41FA5}">
                      <a16:colId xmlns:a16="http://schemas.microsoft.com/office/drawing/2014/main" val="20003"/>
                    </a:ext>
                  </a:extLst>
                </a:gridCol>
                <a:gridCol w="660067">
                  <a:extLst>
                    <a:ext uri="{9D8B030D-6E8A-4147-A177-3AD203B41FA5}">
                      <a16:colId xmlns:a16="http://schemas.microsoft.com/office/drawing/2014/main" val="20004"/>
                    </a:ext>
                  </a:extLst>
                </a:gridCol>
                <a:gridCol w="660067">
                  <a:extLst>
                    <a:ext uri="{9D8B030D-6E8A-4147-A177-3AD203B41FA5}">
                      <a16:colId xmlns:a16="http://schemas.microsoft.com/office/drawing/2014/main" val="20005"/>
                    </a:ext>
                  </a:extLst>
                </a:gridCol>
                <a:gridCol w="660067">
                  <a:extLst>
                    <a:ext uri="{9D8B030D-6E8A-4147-A177-3AD203B41FA5}">
                      <a16:colId xmlns:a16="http://schemas.microsoft.com/office/drawing/2014/main" val="20006"/>
                    </a:ext>
                  </a:extLst>
                </a:gridCol>
                <a:gridCol w="660067">
                  <a:extLst>
                    <a:ext uri="{9D8B030D-6E8A-4147-A177-3AD203B41FA5}">
                      <a16:colId xmlns:a16="http://schemas.microsoft.com/office/drawing/2014/main" val="20007"/>
                    </a:ext>
                  </a:extLst>
                </a:gridCol>
                <a:gridCol w="660067">
                  <a:extLst>
                    <a:ext uri="{9D8B030D-6E8A-4147-A177-3AD203B41FA5}">
                      <a16:colId xmlns:a16="http://schemas.microsoft.com/office/drawing/2014/main" val="20008"/>
                    </a:ext>
                  </a:extLst>
                </a:gridCol>
                <a:gridCol w="660067">
                  <a:extLst>
                    <a:ext uri="{9D8B030D-6E8A-4147-A177-3AD203B41FA5}">
                      <a16:colId xmlns:a16="http://schemas.microsoft.com/office/drawing/2014/main" val="20009"/>
                    </a:ext>
                  </a:extLst>
                </a:gridCol>
                <a:gridCol w="660067">
                  <a:extLst>
                    <a:ext uri="{9D8B030D-6E8A-4147-A177-3AD203B41FA5}">
                      <a16:colId xmlns:a16="http://schemas.microsoft.com/office/drawing/2014/main" val="20010"/>
                    </a:ext>
                  </a:extLst>
                </a:gridCol>
                <a:gridCol w="660067">
                  <a:extLst>
                    <a:ext uri="{9D8B030D-6E8A-4147-A177-3AD203B41FA5}">
                      <a16:colId xmlns:a16="http://schemas.microsoft.com/office/drawing/2014/main" val="20011"/>
                    </a:ext>
                  </a:extLst>
                </a:gridCol>
                <a:gridCol w="660067">
                  <a:extLst>
                    <a:ext uri="{9D8B030D-6E8A-4147-A177-3AD203B41FA5}">
                      <a16:colId xmlns:a16="http://schemas.microsoft.com/office/drawing/2014/main" val="20012"/>
                    </a:ext>
                  </a:extLst>
                </a:gridCol>
              </a:tblGrid>
              <a:tr h="170707">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828" marR="6828" marT="6828" marB="0" anchor="ctr">
                    <a:lnL>
                      <a:noFill/>
                    </a:lnL>
                    <a:lnR>
                      <a:noFill/>
                    </a:lnR>
                    <a:lnT>
                      <a:noFill/>
                    </a:lnT>
                    <a:lnB w="12700" cap="flat" cmpd="sng" algn="ctr">
                      <a:solidFill>
                        <a:srgbClr val="8F4FDA"/>
                      </a:solidFill>
                      <a:prstDash val="solid"/>
                      <a:round/>
                      <a:headEnd type="none" w="med" len="med"/>
                      <a:tailEnd type="none" w="med" len="med"/>
                    </a:lnB>
                  </a:tcPr>
                </a:tc>
                <a:tc>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Age</a:t>
                      </a:r>
                    </a:p>
                  </a:txBody>
                  <a:tcPr marL="6828" marR="6828" marT="6828" marB="0" anchor="ctr">
                    <a:lnL>
                      <a:noFill/>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AGL</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8F4FDA"/>
                    </a:solidFill>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Americo</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Gerber</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John Hancock</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Mutual of Omaha</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New York Life</a:t>
                      </a:r>
                    </a:p>
                  </a:txBody>
                  <a:tcPr marL="6828" marR="6828" marT="6828" marB="0" anchor="ctr">
                    <a:lnL w="1270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extLst>
                  <a:ext uri="{0D108BD9-81ED-4DB2-BD59-A6C34878D82A}">
                    <a16:rowId xmlns:a16="http://schemas.microsoft.com/office/drawing/2014/main" val="10001"/>
                  </a:ext>
                </a:extLst>
              </a:tr>
              <a:tr h="163879">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b"/>
                      <a:r>
                        <a:rPr lang="en-US" sz="900" b="1" i="0" u="none" strike="noStrike" dirty="0">
                          <a:solidFill>
                            <a:srgbClr val="000000"/>
                          </a:solidFill>
                          <a:effectLst/>
                          <a:latin typeface="Arial" panose="020B0604020202020204" pitchFamily="34" charset="0"/>
                          <a:cs typeface="Arial" panose="020B0604020202020204" pitchFamily="34" charset="0"/>
                        </a:rPr>
                        <a:t>55</a:t>
                      </a:r>
                    </a:p>
                  </a:txBody>
                  <a:tcPr marL="6828" marR="6828" marT="6828" marB="0" anchor="b">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chemeClr val="tx1"/>
                          </a:solidFill>
                          <a:effectLst/>
                          <a:latin typeface="Arial" panose="020B0604020202020204" pitchFamily="34" charset="0"/>
                          <a:cs typeface="Arial" panose="020B0604020202020204" pitchFamily="34" charset="0"/>
                        </a:rPr>
                        <a:t>$61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$113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-85%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$58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$73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-19%</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$49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$64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2"/>
                  </a:ext>
                </a:extLst>
              </a:tr>
              <a:tr h="163879">
                <a:tc>
                  <a:txBody>
                    <a:bodyPr/>
                    <a:lstStyle/>
                    <a:p>
                      <a:pPr algn="ctr" fontAlgn="b"/>
                      <a:r>
                        <a:rPr lang="en-US" sz="1000" b="1" i="0" u="none" strike="noStrike" dirty="0">
                          <a:solidFill>
                            <a:schemeClr val="bg1"/>
                          </a:solidFill>
                          <a:effectLst/>
                          <a:latin typeface="Arial" panose="020B0604020202020204" pitchFamily="34" charset="0"/>
                          <a:cs typeface="Arial" panose="020B0604020202020204" pitchFamily="34" charset="0"/>
                        </a:rPr>
                        <a:t>Male</a:t>
                      </a: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b"/>
                      <a:r>
                        <a:rPr lang="en-US" sz="900" b="1" i="0" u="none" strike="noStrike" dirty="0">
                          <a:solidFill>
                            <a:srgbClr val="000000"/>
                          </a:solidFill>
                          <a:effectLst/>
                          <a:latin typeface="Arial" panose="020B0604020202020204" pitchFamily="34" charset="0"/>
                          <a:cs typeface="Arial" panose="020B0604020202020204" pitchFamily="34" charset="0"/>
                        </a:rPr>
                        <a:t>65</a:t>
                      </a:r>
                    </a:p>
                  </a:txBody>
                  <a:tcPr marL="6828" marR="6828" marT="6828" marB="0" anchor="b">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chemeClr val="tx1"/>
                          </a:solidFill>
                          <a:effectLst/>
                          <a:latin typeface="Arial" panose="020B0604020202020204" pitchFamily="34" charset="0"/>
                          <a:cs typeface="Arial" panose="020B0604020202020204" pitchFamily="34" charset="0"/>
                        </a:rPr>
                        <a:t>$91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$158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-74%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$85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$105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$71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$85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r h="170707">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b"/>
                      <a:r>
                        <a:rPr lang="en-US" sz="900" b="1" i="0" u="none" strike="noStrike" dirty="0">
                          <a:solidFill>
                            <a:srgbClr val="000000"/>
                          </a:solidFill>
                          <a:effectLst/>
                          <a:latin typeface="Arial" panose="020B0604020202020204" pitchFamily="34" charset="0"/>
                          <a:cs typeface="Arial" panose="020B0604020202020204" pitchFamily="34" charset="0"/>
                        </a:rPr>
                        <a:t>75</a:t>
                      </a:r>
                    </a:p>
                  </a:txBody>
                  <a:tcPr marL="6828" marR="6828" marT="6828" marB="0" anchor="b">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chemeClr val="tx1"/>
                          </a:solidFill>
                          <a:effectLst/>
                          <a:latin typeface="Arial" panose="020B0604020202020204" pitchFamily="34" charset="0"/>
                          <a:cs typeface="Arial" panose="020B0604020202020204" pitchFamily="34" charset="0"/>
                        </a:rPr>
                        <a:t>$150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$303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-102%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$140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$175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$127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$115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extLst>
                  <a:ext uri="{0D108BD9-81ED-4DB2-BD59-A6C34878D82A}">
                    <a16:rowId xmlns:a16="http://schemas.microsoft.com/office/drawing/2014/main" val="10004"/>
                  </a:ext>
                </a:extLst>
              </a:tr>
              <a:tr h="163879">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b"/>
                      <a:r>
                        <a:rPr lang="en-US" sz="900" b="1" i="0" u="none" strike="noStrike" dirty="0">
                          <a:solidFill>
                            <a:srgbClr val="000000"/>
                          </a:solidFill>
                          <a:effectLst/>
                          <a:latin typeface="Arial" panose="020B0604020202020204" pitchFamily="34" charset="0"/>
                          <a:cs typeface="Arial" panose="020B0604020202020204" pitchFamily="34" charset="0"/>
                        </a:rPr>
                        <a:t>55</a:t>
                      </a:r>
                    </a:p>
                  </a:txBody>
                  <a:tcPr marL="6828" marR="6828" marT="6828" marB="0" anchor="b">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chemeClr val="tx1"/>
                          </a:solidFill>
                          <a:effectLst/>
                          <a:latin typeface="Arial" panose="020B0604020202020204" pitchFamily="34" charset="0"/>
                          <a:cs typeface="Arial" panose="020B0604020202020204" pitchFamily="34" charset="0"/>
                        </a:rPr>
                        <a:t>$47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$88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-88%</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$44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$50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$36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$50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5"/>
                  </a:ext>
                </a:extLst>
              </a:tr>
              <a:tr h="163879">
                <a:tc>
                  <a:txBody>
                    <a:bodyPr/>
                    <a:lstStyle/>
                    <a:p>
                      <a:pPr algn="ctr" fontAlgn="b"/>
                      <a:r>
                        <a:rPr lang="en-US" sz="1000" b="1" i="0" u="none" strike="noStrike" dirty="0">
                          <a:solidFill>
                            <a:schemeClr val="bg1"/>
                          </a:solidFill>
                          <a:effectLst/>
                          <a:latin typeface="Arial" panose="020B0604020202020204" pitchFamily="34" charset="0"/>
                          <a:cs typeface="Arial" panose="020B0604020202020204" pitchFamily="34" charset="0"/>
                        </a:rPr>
                        <a:t>Female</a:t>
                      </a: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b"/>
                      <a:r>
                        <a:rPr lang="en-US" sz="900" b="1" i="0" u="none" strike="noStrike" dirty="0">
                          <a:solidFill>
                            <a:srgbClr val="000000"/>
                          </a:solidFill>
                          <a:effectLst/>
                          <a:latin typeface="Arial" panose="020B0604020202020204" pitchFamily="34" charset="0"/>
                          <a:cs typeface="Arial" panose="020B0604020202020204" pitchFamily="34" charset="0"/>
                        </a:rPr>
                        <a:t>65</a:t>
                      </a:r>
                    </a:p>
                  </a:txBody>
                  <a:tcPr marL="6828" marR="6828" marT="6828" marB="0" anchor="b">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chemeClr val="tx1"/>
                          </a:solidFill>
                          <a:effectLst/>
                          <a:latin typeface="Arial" panose="020B0604020202020204" pitchFamily="34" charset="0"/>
                          <a:cs typeface="Arial" panose="020B0604020202020204" pitchFamily="34" charset="0"/>
                        </a:rPr>
                        <a:t>$66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$122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-84%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$63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$74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$55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18%</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$69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6"/>
                  </a:ext>
                </a:extLst>
              </a:tr>
              <a:tr h="163879">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b"/>
                      <a:r>
                        <a:rPr lang="en-US" sz="900" b="1" i="0" u="none" strike="noStrike" dirty="0">
                          <a:solidFill>
                            <a:srgbClr val="000000"/>
                          </a:solidFill>
                          <a:effectLst/>
                          <a:latin typeface="Arial" panose="020B0604020202020204" pitchFamily="34" charset="0"/>
                          <a:cs typeface="Arial" panose="020B0604020202020204" pitchFamily="34" charset="0"/>
                        </a:rPr>
                        <a:t>75</a:t>
                      </a:r>
                    </a:p>
                  </a:txBody>
                  <a:tcPr marL="6828" marR="6828" marT="6828" marB="0" anchor="b">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chemeClr val="tx1"/>
                          </a:solidFill>
                          <a:effectLst/>
                          <a:latin typeface="Arial" panose="020B0604020202020204" pitchFamily="34" charset="0"/>
                          <a:cs typeface="Arial" panose="020B0604020202020204" pitchFamily="34" charset="0"/>
                        </a:rPr>
                        <a:t>$116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$215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-86%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$108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$129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$100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$96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7"/>
                  </a:ext>
                </a:extLst>
              </a:tr>
              <a:tr h="259475">
                <a:tc>
                  <a:txBody>
                    <a:bodyPr/>
                    <a:lstStyle/>
                    <a:p>
                      <a:pPr algn="ctr" fontAlgn="b"/>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828" marR="6828" marT="6828" marB="0" anchor="b">
                    <a:lnL>
                      <a:noFill/>
                    </a:lnL>
                    <a:lnR>
                      <a:noFill/>
                    </a:lnR>
                    <a:lnT w="12700" cap="flat" cmpd="sng" algn="ctr">
                      <a:solidFill>
                        <a:srgbClr val="8F4FDA"/>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rtl="0"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rtl="0"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rtl="0"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rtl="0" fontAlgn="b"/>
                      <a:r>
                        <a:rPr lang="en-US" sz="800" b="1"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rtl="0"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008"/>
                  </a:ext>
                </a:extLst>
              </a:tr>
              <a:tr h="163879">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828" marR="6828" marT="6828" marB="0" anchor="ctr">
                    <a:lnL>
                      <a:noFill/>
                    </a:lnL>
                    <a:lnR>
                      <a:noFill/>
                    </a:lnR>
                    <a:lnT>
                      <a:noFill/>
                    </a:lnT>
                    <a:lnB w="12700" cap="flat" cmpd="sng" algn="ctr">
                      <a:solidFill>
                        <a:srgbClr val="8F4FDA"/>
                      </a:solidFill>
                      <a:prstDash val="solid"/>
                      <a:round/>
                      <a:headEnd type="none" w="med" len="med"/>
                      <a:tailEnd type="none" w="med" len="med"/>
                    </a:lnB>
                  </a:tcPr>
                </a:tc>
                <a:tc>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Age</a:t>
                      </a:r>
                    </a:p>
                  </a:txBody>
                  <a:tcPr marL="6828" marR="6828" marT="6828" marB="0" anchor="ctr">
                    <a:lnL>
                      <a:noFill/>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AGL</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8F4FDA"/>
                    </a:solidFill>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Americo</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Gerber</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John Hancock</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Mutual of Omaha</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800" b="1" i="0" u="none" strike="noStrike" dirty="0">
                          <a:solidFill>
                            <a:srgbClr val="FFFFFF"/>
                          </a:solidFill>
                          <a:effectLst/>
                          <a:latin typeface="Arial" panose="020B0604020202020204" pitchFamily="34" charset="0"/>
                          <a:cs typeface="Arial" panose="020B0604020202020204" pitchFamily="34" charset="0"/>
                        </a:rPr>
                        <a:t>New York Life</a:t>
                      </a:r>
                    </a:p>
                  </a:txBody>
                  <a:tcPr marL="6828" marR="6828" marT="6828" marB="0" anchor="ctr">
                    <a:lnL w="1270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extLst>
                  <a:ext uri="{0D108BD9-81ED-4DB2-BD59-A6C34878D82A}">
                    <a16:rowId xmlns:a16="http://schemas.microsoft.com/office/drawing/2014/main" val="10010"/>
                  </a:ext>
                </a:extLst>
              </a:tr>
              <a:tr h="163879">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55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$91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$86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$108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-19%</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$72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$95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11"/>
                  </a:ext>
                </a:extLst>
              </a:tr>
              <a:tr h="163879">
                <a:tc>
                  <a:txBody>
                    <a:bodyPr/>
                    <a:lstStyle/>
                    <a:p>
                      <a:pPr algn="ctr" fontAlgn="b"/>
                      <a:r>
                        <a:rPr lang="en-US" sz="1000" b="1" i="0" u="none" strike="noStrike" dirty="0">
                          <a:solidFill>
                            <a:schemeClr val="bg1"/>
                          </a:solidFill>
                          <a:effectLst/>
                          <a:latin typeface="Arial" panose="020B0604020202020204" pitchFamily="34" charset="0"/>
                          <a:cs typeface="Arial" panose="020B0604020202020204" pitchFamily="34" charset="0"/>
                        </a:rPr>
                        <a:t>Male</a:t>
                      </a: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65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$135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$127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$156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$106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$126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12"/>
                  </a:ext>
                </a:extLst>
              </a:tr>
              <a:tr h="170707">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75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$223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$209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$261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$189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$171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extLst>
                  <a:ext uri="{0D108BD9-81ED-4DB2-BD59-A6C34878D82A}">
                    <a16:rowId xmlns:a16="http://schemas.microsoft.com/office/drawing/2014/main" val="10013"/>
                  </a:ext>
                </a:extLst>
              </a:tr>
              <a:tr h="163879">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55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$69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$66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$74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$54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$74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14"/>
                  </a:ext>
                </a:extLst>
              </a:tr>
              <a:tr h="163879">
                <a:tc>
                  <a:txBody>
                    <a:bodyPr/>
                    <a:lstStyle/>
                    <a:p>
                      <a:pPr algn="ctr" fontAlgn="b"/>
                      <a:r>
                        <a:rPr lang="en-US" sz="1000" b="1" i="0" u="none" strike="noStrike" dirty="0">
                          <a:solidFill>
                            <a:schemeClr val="bg1"/>
                          </a:solidFill>
                          <a:effectLst/>
                          <a:latin typeface="Arial" panose="020B0604020202020204" pitchFamily="34" charset="0"/>
                          <a:cs typeface="Arial" panose="020B0604020202020204" pitchFamily="34" charset="0"/>
                        </a:rPr>
                        <a:t>Female</a:t>
                      </a: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65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$99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$93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$110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$81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18%</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$102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15"/>
                  </a:ext>
                </a:extLst>
              </a:tr>
              <a:tr h="163879">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75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$173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$162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$192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$150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$143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16"/>
                  </a:ext>
                </a:extLst>
              </a:tr>
              <a:tr h="259475">
                <a:tc>
                  <a:txBody>
                    <a:bodyPr/>
                    <a:lstStyle/>
                    <a:p>
                      <a:pPr algn="ctr" fontAlgn="b"/>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828" marR="6828" marT="6828" marB="0" anchor="b">
                    <a:lnL>
                      <a:noFill/>
                    </a:lnL>
                    <a:lnR>
                      <a:noFill/>
                    </a:lnR>
                    <a:lnT w="12700" cap="flat" cmpd="sng" algn="ctr">
                      <a:solidFill>
                        <a:srgbClr val="8F4FDA"/>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017"/>
                  </a:ext>
                </a:extLst>
              </a:tr>
              <a:tr h="163879">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828" marR="6828" marT="6828" marB="0" anchor="ctr">
                    <a:lnL>
                      <a:noFill/>
                    </a:lnL>
                    <a:lnR>
                      <a:noFill/>
                    </a:lnR>
                    <a:lnT>
                      <a:noFill/>
                    </a:lnT>
                    <a:lnB w="12700" cap="flat" cmpd="sng" algn="ctr">
                      <a:solidFill>
                        <a:srgbClr val="8F4FDA"/>
                      </a:solidFill>
                      <a:prstDash val="solid"/>
                      <a:round/>
                      <a:headEnd type="none" w="med" len="med"/>
                      <a:tailEnd type="none" w="med" len="med"/>
                    </a:lnB>
                  </a:tcPr>
                </a:tc>
                <a:tc>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Age</a:t>
                      </a:r>
                    </a:p>
                  </a:txBody>
                  <a:tcPr marL="6828" marR="6828" marT="6828" marB="0" anchor="ctr">
                    <a:lnL>
                      <a:noFill/>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AGL</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8F4FDA"/>
                    </a:solidFill>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Americo</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Gerber</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John Hancock</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Mutual of Omaha</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New York Life</a:t>
                      </a:r>
                    </a:p>
                  </a:txBody>
                  <a:tcPr marL="6828" marR="6828" marT="6828" marB="0" anchor="ctr">
                    <a:lnL w="1270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extLst>
                  <a:ext uri="{0D108BD9-81ED-4DB2-BD59-A6C34878D82A}">
                    <a16:rowId xmlns:a16="http://schemas.microsoft.com/office/drawing/2014/main" val="10019"/>
                  </a:ext>
                </a:extLst>
              </a:tr>
              <a:tr h="163879">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55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$135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$115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$144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$96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29%</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$126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20"/>
                  </a:ext>
                </a:extLst>
              </a:tr>
              <a:tr h="163879">
                <a:tc>
                  <a:txBody>
                    <a:bodyPr/>
                    <a:lstStyle/>
                    <a:p>
                      <a:pPr algn="ctr" fontAlgn="b"/>
                      <a:r>
                        <a:rPr lang="en-US" sz="1000" b="1" i="0" u="none" strike="noStrike" dirty="0">
                          <a:solidFill>
                            <a:schemeClr val="bg1"/>
                          </a:solidFill>
                          <a:effectLst/>
                          <a:latin typeface="Arial" panose="020B0604020202020204" pitchFamily="34" charset="0"/>
                          <a:cs typeface="Arial" panose="020B0604020202020204" pitchFamily="34" charset="0"/>
                        </a:rPr>
                        <a:t>Male</a:t>
                      </a: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65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$199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$169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$208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$142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29%</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$168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21"/>
                  </a:ext>
                </a:extLst>
              </a:tr>
              <a:tr h="170707">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75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$328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$278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$375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$252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$228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30%</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extLst>
                  <a:ext uri="{0D108BD9-81ED-4DB2-BD59-A6C34878D82A}">
                    <a16:rowId xmlns:a16="http://schemas.microsoft.com/office/drawing/2014/main" val="10022"/>
                  </a:ext>
                </a:extLst>
              </a:tr>
              <a:tr h="163879">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F4FDA"/>
                      </a:solidFill>
                      <a:prstDash val="solid"/>
                      <a:round/>
                      <a:headEnd type="none" w="med" len="med"/>
                      <a:tailEnd type="none" w="med" len="med"/>
                    </a:lnB>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55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$103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$88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$98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$71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31%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$99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23"/>
                  </a:ext>
                </a:extLst>
              </a:tr>
              <a:tr h="163879">
                <a:tc>
                  <a:txBody>
                    <a:bodyPr/>
                    <a:lstStyle/>
                    <a:p>
                      <a:pPr algn="ctr" fontAlgn="b"/>
                      <a:r>
                        <a:rPr lang="en-US" sz="1000" b="1" i="0" u="none" strike="noStrike" dirty="0">
                          <a:solidFill>
                            <a:schemeClr val="bg1"/>
                          </a:solidFill>
                          <a:effectLst/>
                          <a:latin typeface="Arial" panose="020B0604020202020204" pitchFamily="34" charset="0"/>
                          <a:cs typeface="Arial" panose="020B0604020202020204" pitchFamily="34" charset="0"/>
                        </a:rPr>
                        <a:t>Female</a:t>
                      </a: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65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$146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$124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$146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0%</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$108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$136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24"/>
                  </a:ext>
                </a:extLst>
              </a:tr>
              <a:tr h="163879">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75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$254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$215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$256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$199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$190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25"/>
                  </a:ext>
                </a:extLst>
              </a:tr>
            </a:tbl>
          </a:graphicData>
        </a:graphic>
      </p:graphicFrame>
      <p:sp>
        <p:nvSpPr>
          <p:cNvPr id="11" name="Text Placeholder 4">
            <a:extLst>
              <a:ext uri="{FF2B5EF4-FFF2-40B4-BE49-F238E27FC236}">
                <a16:creationId xmlns:a16="http://schemas.microsoft.com/office/drawing/2014/main" id="{D224A304-0E48-FB45-8D5D-FE81BAA8CBC1}"/>
              </a:ext>
            </a:extLst>
          </p:cNvPr>
          <p:cNvSpPr txBox="1">
            <a:spLocks/>
          </p:cNvSpPr>
          <p:nvPr/>
        </p:nvSpPr>
        <p:spPr>
          <a:xfrm>
            <a:off x="611205" y="4427620"/>
            <a:ext cx="2131996" cy="798897"/>
          </a:xfrm>
          <a:prstGeom prst="rect">
            <a:avLst/>
          </a:prstGeom>
        </p:spPr>
        <p:txBody>
          <a:bodyPr wrap="square" lIns="0" tIns="0" rIns="0" bIns="0" anchor="t" anchorCtr="0"/>
          <a:lstStyle>
            <a:lvl1pPr marL="228589" indent="-228589" algn="l" defTabSz="914354" rtl="0" eaLnBrk="1" latinLnBrk="0" hangingPunct="1">
              <a:lnSpc>
                <a:spcPct val="90000"/>
              </a:lnSpc>
              <a:spcBef>
                <a:spcPts val="1000"/>
              </a:spcBef>
              <a:buClr>
                <a:srgbClr val="1452DF"/>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1452DF"/>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1452DF"/>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algn="r">
              <a:buFont typeface="Arial"/>
              <a:buNone/>
            </a:pPr>
            <a:r>
              <a:rPr lang="en-US" sz="1600" b="1" dirty="0">
                <a:solidFill>
                  <a:srgbClr val="001871"/>
                </a:solidFill>
              </a:rPr>
              <a:t>$20,000 face amount</a:t>
            </a:r>
          </a:p>
        </p:txBody>
      </p:sp>
      <p:sp>
        <p:nvSpPr>
          <p:cNvPr id="12" name="TextBox 11">
            <a:extLst>
              <a:ext uri="{FF2B5EF4-FFF2-40B4-BE49-F238E27FC236}">
                <a16:creationId xmlns:a16="http://schemas.microsoft.com/office/drawing/2014/main" id="{B5154C88-F1B0-8E43-BEB8-81DFBC761A33}"/>
              </a:ext>
            </a:extLst>
          </p:cNvPr>
          <p:cNvSpPr txBox="1"/>
          <p:nvPr/>
        </p:nvSpPr>
        <p:spPr>
          <a:xfrm>
            <a:off x="2783706" y="5447899"/>
            <a:ext cx="5029200" cy="261610"/>
          </a:xfrm>
          <a:prstGeom prst="rect">
            <a:avLst/>
          </a:prstGeom>
          <a:noFill/>
        </p:spPr>
        <p:txBody>
          <a:bodyPr wrap="square" rtlCol="0">
            <a:spAutoFit/>
          </a:bodyPr>
          <a:lstStyle/>
          <a:p>
            <a:r>
              <a:rPr lang="en-US" sz="1100" b="1" i="1" dirty="0">
                <a:solidFill>
                  <a:srgbClr val="00B050"/>
                </a:solidFill>
              </a:rPr>
              <a:t>Green</a:t>
            </a:r>
            <a:r>
              <a:rPr lang="en-US" sz="1100" b="1" i="1" dirty="0">
                <a:solidFill>
                  <a:srgbClr val="006600"/>
                </a:solidFill>
              </a:rPr>
              <a:t> </a:t>
            </a:r>
            <a:r>
              <a:rPr lang="en-US" sz="1100" i="1" dirty="0">
                <a:solidFill>
                  <a:prstClr val="black"/>
                </a:solidFill>
              </a:rPr>
              <a:t>%s indicate where AGL is cheaper;</a:t>
            </a:r>
            <a:r>
              <a:rPr lang="en-US" sz="1100" b="1" i="1" dirty="0">
                <a:solidFill>
                  <a:srgbClr val="FF0000"/>
                </a:solidFill>
              </a:rPr>
              <a:t> red </a:t>
            </a:r>
            <a:r>
              <a:rPr lang="en-US" sz="1100" i="1" dirty="0">
                <a:solidFill>
                  <a:prstClr val="black"/>
                </a:solidFill>
              </a:rPr>
              <a:t>more expensive</a:t>
            </a:r>
          </a:p>
        </p:txBody>
      </p:sp>
      <p:sp>
        <p:nvSpPr>
          <p:cNvPr id="13" name="Text Placeholder 4">
            <a:extLst>
              <a:ext uri="{FF2B5EF4-FFF2-40B4-BE49-F238E27FC236}">
                <a16:creationId xmlns:a16="http://schemas.microsoft.com/office/drawing/2014/main" id="{A95BD6D5-CDFA-F045-9790-248CA164C94E}"/>
              </a:ext>
            </a:extLst>
          </p:cNvPr>
          <p:cNvSpPr txBox="1">
            <a:spLocks/>
          </p:cNvSpPr>
          <p:nvPr/>
        </p:nvSpPr>
        <p:spPr>
          <a:xfrm>
            <a:off x="611205" y="3028750"/>
            <a:ext cx="2131996" cy="798897"/>
          </a:xfrm>
          <a:prstGeom prst="rect">
            <a:avLst/>
          </a:prstGeom>
        </p:spPr>
        <p:txBody>
          <a:bodyPr wrap="square" lIns="0" tIns="0" rIns="0" bIns="0" anchor="t" anchorCtr="0"/>
          <a:lstStyle>
            <a:lvl1pPr marL="228589" indent="-228589" algn="l" defTabSz="914354" rtl="0" eaLnBrk="1" latinLnBrk="0" hangingPunct="1">
              <a:lnSpc>
                <a:spcPct val="90000"/>
              </a:lnSpc>
              <a:spcBef>
                <a:spcPts val="1000"/>
              </a:spcBef>
              <a:buClr>
                <a:srgbClr val="1452DF"/>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1452DF"/>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1452DF"/>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algn="r">
              <a:buFont typeface="Arial"/>
              <a:buNone/>
            </a:pPr>
            <a:r>
              <a:rPr lang="en-US" sz="1600" b="1" dirty="0">
                <a:solidFill>
                  <a:srgbClr val="001871"/>
                </a:solidFill>
              </a:rPr>
              <a:t>$15,000 face amount</a:t>
            </a:r>
          </a:p>
        </p:txBody>
      </p:sp>
      <p:sp>
        <p:nvSpPr>
          <p:cNvPr id="14" name="Text Placeholder 4">
            <a:extLst>
              <a:ext uri="{FF2B5EF4-FFF2-40B4-BE49-F238E27FC236}">
                <a16:creationId xmlns:a16="http://schemas.microsoft.com/office/drawing/2014/main" id="{8AD70585-8DCE-194D-8107-7CCE96C753EE}"/>
              </a:ext>
            </a:extLst>
          </p:cNvPr>
          <p:cNvSpPr txBox="1">
            <a:spLocks/>
          </p:cNvSpPr>
          <p:nvPr/>
        </p:nvSpPr>
        <p:spPr>
          <a:xfrm>
            <a:off x="611205" y="1600200"/>
            <a:ext cx="2131996" cy="798897"/>
          </a:xfrm>
          <a:prstGeom prst="rect">
            <a:avLst/>
          </a:prstGeom>
        </p:spPr>
        <p:txBody>
          <a:bodyPr wrap="square" lIns="0" tIns="0" rIns="0" bIns="0" anchor="t" anchorCtr="0"/>
          <a:lstStyle>
            <a:lvl1pPr marL="228589" indent="-228589" algn="l" defTabSz="914354" rtl="0" eaLnBrk="1" latinLnBrk="0" hangingPunct="1">
              <a:lnSpc>
                <a:spcPct val="90000"/>
              </a:lnSpc>
              <a:spcBef>
                <a:spcPts val="1000"/>
              </a:spcBef>
              <a:buClr>
                <a:srgbClr val="1452DF"/>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1452DF"/>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1452DF"/>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algn="r">
              <a:buFont typeface="Arial"/>
              <a:buNone/>
            </a:pPr>
            <a:r>
              <a:rPr lang="en-US" sz="1600" b="1" dirty="0">
                <a:solidFill>
                  <a:srgbClr val="001871"/>
                </a:solidFill>
              </a:rPr>
              <a:t>$10,000 face amount</a:t>
            </a:r>
          </a:p>
        </p:txBody>
      </p:sp>
    </p:spTree>
    <p:extLst>
      <p:ext uri="{BB962C8B-B14F-4D97-AF65-F5344CB8AC3E}">
        <p14:creationId xmlns:p14="http://schemas.microsoft.com/office/powerpoint/2010/main" val="341192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TM1-201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TM1-201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NTM1-201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6321</TotalTime>
  <Words>8244</Words>
  <Application>Microsoft Office PowerPoint</Application>
  <PresentationFormat>Widescreen</PresentationFormat>
  <Paragraphs>896</Paragraphs>
  <Slides>69</Slides>
  <Notes>69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69</vt:i4>
      </vt:variant>
    </vt:vector>
  </HeadingPairs>
  <TitlesOfParts>
    <vt:vector size="76" baseType="lpstr">
      <vt:lpstr>Arial</vt:lpstr>
      <vt:lpstr>Arial Black</vt:lpstr>
      <vt:lpstr>Calibri</vt:lpstr>
      <vt:lpstr>Cambria</vt:lpstr>
      <vt:lpstr>NTM1-2018</vt:lpstr>
      <vt:lpstr>1_NTM1-2018</vt:lpstr>
      <vt:lpstr>2_NTM1-2018</vt:lpstr>
      <vt:lpstr>Guaranteed Issue Whole Life Insurance (GIWL)</vt:lpstr>
      <vt:lpstr>Who needs GIWL?</vt:lpstr>
      <vt:lpstr>Reasons to buy GIWL</vt:lpstr>
      <vt:lpstr>GIWL competitive product</vt:lpstr>
      <vt:lpstr>Maximum payment age  </vt:lpstr>
      <vt:lpstr>GIWL product requirements</vt:lpstr>
      <vt:lpstr>GIWL chargeback rules</vt:lpstr>
      <vt:lpstr>GIWL competitive product analysis</vt:lpstr>
      <vt:lpstr>GIWL competitive pricing – monthly premiums</vt:lpstr>
      <vt:lpstr>GIWL technology platform</vt:lpstr>
      <vt:lpstr>Self registration – one time process</vt:lpstr>
      <vt:lpstr>Self registration – one time process</vt:lpstr>
      <vt:lpstr>Log in</vt:lpstr>
      <vt:lpstr>Alternate  log in</vt:lpstr>
      <vt:lpstr>Landing page</vt:lpstr>
      <vt:lpstr>Hassle-free Whole Life Insurance coverage </vt:lpstr>
      <vt:lpstr>Hassle-free Whole Life Insurance coverage </vt:lpstr>
      <vt:lpstr>GIWL  quote process</vt:lpstr>
      <vt:lpstr>GIWL  quote process</vt:lpstr>
      <vt:lpstr>Application process options</vt:lpstr>
      <vt:lpstr>PowerPoint Presentation</vt:lpstr>
      <vt:lpstr>Download application packet</vt:lpstr>
      <vt:lpstr>Application packet</vt:lpstr>
      <vt:lpstr>GIWL paper application</vt:lpstr>
      <vt:lpstr>Fax process flow</vt:lpstr>
      <vt:lpstr>PowerPoint Presentation</vt:lpstr>
      <vt:lpstr>Electronic process flow</vt:lpstr>
      <vt:lpstr>GIWL  online application process</vt:lpstr>
      <vt:lpstr>GIWL  online application process</vt:lpstr>
      <vt:lpstr>GIWL  online application process</vt:lpstr>
      <vt:lpstr>GIWL  online application process</vt:lpstr>
      <vt:lpstr>Personal information</vt:lpstr>
      <vt:lpstr>Beneficiary information</vt:lpstr>
      <vt:lpstr>Payment information</vt:lpstr>
      <vt:lpstr>Payment information</vt:lpstr>
      <vt:lpstr>Payment information</vt:lpstr>
      <vt:lpstr>Payment information</vt:lpstr>
      <vt:lpstr>Payment information</vt:lpstr>
      <vt:lpstr>Disclaimers &amp; disclosures</vt:lpstr>
      <vt:lpstr>Saving the application</vt:lpstr>
      <vt:lpstr>Saving the application</vt:lpstr>
      <vt:lpstr>Saving the application</vt:lpstr>
      <vt:lpstr>PowerPoint Presentation</vt:lpstr>
      <vt:lpstr>eSign documents now</vt:lpstr>
      <vt:lpstr>eSign documents now</vt:lpstr>
      <vt:lpstr>eSign documents   now</vt:lpstr>
      <vt:lpstr>eSign documents now</vt:lpstr>
      <vt:lpstr>eSign documents now</vt:lpstr>
      <vt:lpstr>eSign documents now</vt:lpstr>
      <vt:lpstr>eSign documents now</vt:lpstr>
      <vt:lpstr>eSign documents now</vt:lpstr>
      <vt:lpstr>eSign documents now</vt:lpstr>
      <vt:lpstr>PowerPoint Presentation</vt:lpstr>
      <vt:lpstr>eSign documents via email</vt:lpstr>
      <vt:lpstr>eSign documents via email</vt:lpstr>
      <vt:lpstr>eSign documents via email</vt:lpstr>
      <vt:lpstr>eSign documents via email</vt:lpstr>
      <vt:lpstr>eSign documents via email</vt:lpstr>
      <vt:lpstr>PowerPoint Presentation</vt:lpstr>
      <vt:lpstr>Obtain voice signature</vt:lpstr>
      <vt:lpstr>Obtain voice signature</vt:lpstr>
      <vt:lpstr>Obtain voice signature</vt:lpstr>
      <vt:lpstr>Obtain voice signature</vt:lpstr>
      <vt:lpstr>Obtain voice signature</vt:lpstr>
      <vt:lpstr>Marketing material </vt:lpstr>
      <vt:lpstr>State availability</vt:lpstr>
      <vt:lpstr>Doing business in PA?</vt:lpstr>
      <vt:lpstr>PowerPoint Presentation</vt:lpstr>
      <vt:lpstr>Important Consumer Disclosures Regarding Accelerated Benefit Riders </vt:lpstr>
    </vt:vector>
  </TitlesOfParts>
  <Company>AIG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QoL Max Accumulator+ Cash Value Accumulation IUL</dc:title>
  <dc:creator>Connie Mcghee</dc:creator>
  <cp:lastModifiedBy>Jeff Jandro</cp:lastModifiedBy>
  <cp:revision>348</cp:revision>
  <cp:lastPrinted>2020-06-18T17:59:53Z</cp:lastPrinted>
  <dcterms:created xsi:type="dcterms:W3CDTF">2017-06-20T20:26:05Z</dcterms:created>
  <dcterms:modified xsi:type="dcterms:W3CDTF">2021-07-27T12:40:36Z</dcterms:modified>
</cp:coreProperties>
</file>